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no"?><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25"/>
    <p:sldId id="257" r:id="rId26"/>
    <p:sldId id="258" r:id="rId27"/>
    <p:sldId id="259" r:id="rId28"/>
    <p:sldId id="260" r:id="rId29"/>
    <p:sldId id="261" r:id="rId30"/>
    <p:sldId id="262" r:id="rId31"/>
    <p:sldId id="263" r:id="rId32"/>
    <p:sldId id="264" r:id="rId33"/>
    <p:sldId id="265" r:id="rId34"/>
    <p:sldId id="266" r:id="rId35"/>
    <p:sldId id="267" r:id="rId36"/>
    <p:sldId id="268" r:id="rId37"/>
    <p:sldId id="269" r:id="rId38"/>
    <p:sldId id="270" r:id="rId39"/>
    <p:sldId id="271" r:id="rId40"/>
  </p:sldIdLst>
  <p:sldSz cx="18288000" cy="10287000"/>
  <p:notesSz cx="6858000" cy="9144000"/>
  <p:embeddedFontLst>
    <p:embeddedFont>
      <p:font typeface="Arimo" charset="1" panose="020B0604020202020204"/>
      <p:regular r:id="rId6"/>
    </p:embeddedFont>
    <p:embeddedFont>
      <p:font typeface="Arimo Bold" charset="1" panose="020B0704020202020204"/>
      <p:regular r:id="rId7"/>
    </p:embeddedFont>
    <p:embeddedFont>
      <p:font typeface="Arimo Italics" charset="1" panose="020B0604020202090204"/>
      <p:regular r:id="rId8"/>
    </p:embeddedFont>
    <p:embeddedFont>
      <p:font typeface="Arimo Bold Italics" charset="1" panose="020B0704020202090204"/>
      <p:regular r:id="rId9"/>
    </p:embeddedFont>
    <p:embeddedFont>
      <p:font typeface="Cinzel" charset="1" panose="00000500000000000000"/>
      <p:regular r:id="rId10"/>
    </p:embeddedFont>
    <p:embeddedFont>
      <p:font typeface="Cinzel Bold" charset="1" panose="00000800000000000000"/>
      <p:regular r:id="rId11"/>
    </p:embeddedFont>
    <p:embeddedFont>
      <p:font typeface="Cardo" charset="1" panose="02020600000000000000"/>
      <p:regular r:id="rId12"/>
    </p:embeddedFont>
    <p:embeddedFont>
      <p:font typeface="Cardo Bold" charset="1" panose="02020804080000020003"/>
      <p:regular r:id="rId13"/>
    </p:embeddedFont>
    <p:embeddedFont>
      <p:font typeface="Cardo Italics" charset="1" panose="02020600000000000000"/>
      <p:regular r:id="rId14"/>
    </p:embeddedFont>
    <p:embeddedFont>
      <p:font typeface="Cinzel Decorative" charset="1" panose="00000500000000000000"/>
      <p:regular r:id="rId15"/>
    </p:embeddedFont>
    <p:embeddedFont>
      <p:font typeface="Cinzel Decorative Bold" charset="1" panose="00000800000000000000"/>
      <p:regular r:id="rId16"/>
    </p:embeddedFont>
    <p:embeddedFont>
      <p:font typeface="Open Sans" charset="1" panose="020B0606030504020204"/>
      <p:regular r:id="rId17"/>
    </p:embeddedFont>
    <p:embeddedFont>
      <p:font typeface="Open Sans Bold" charset="1" panose="020B0806030504020204"/>
      <p:regular r:id="rId18"/>
    </p:embeddedFont>
    <p:embeddedFont>
      <p:font typeface="Open Sans Italics" charset="1" panose="020B0606030504020204"/>
      <p:regular r:id="rId19"/>
    </p:embeddedFont>
    <p:embeddedFont>
      <p:font typeface="Open Sans Bold Italics" charset="1" panose="020B0806030504020204"/>
      <p:regular r:id="rId20"/>
    </p:embeddedFont>
    <p:embeddedFont>
      <p:font typeface="Open Sans Light" charset="1" panose="020B0306030504020204"/>
      <p:regular r:id="rId21"/>
    </p:embeddedFont>
    <p:embeddedFont>
      <p:font typeface="Open Sans Light Italics" charset="1" panose="020B0306030504020204"/>
      <p:regular r:id="rId22"/>
    </p:embeddedFont>
    <p:embeddedFont>
      <p:font typeface="Open Sans Ultra-Bold" charset="1" panose="00000000000000000000"/>
      <p:regular r:id="rId23"/>
    </p:embeddedFont>
    <p:embeddedFont>
      <p:font typeface="Open Sans Ultra-Bold Italics" charset="1" panose="00000000000000000000"/>
      <p:regular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no"?><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23" Target="fonts/font23.fntdata" Type="http://schemas.openxmlformats.org/officeDocument/2006/relationships/font"/><Relationship Id="rId24" Target="fonts/font24.fntdata" Type="http://schemas.openxmlformats.org/officeDocument/2006/relationships/font"/><Relationship Id="rId25" Target="slides/slide1.xml" Type="http://schemas.openxmlformats.org/officeDocument/2006/relationships/slide"/><Relationship Id="rId26" Target="slides/slide2.xml" Type="http://schemas.openxmlformats.org/officeDocument/2006/relationships/slide"/><Relationship Id="rId27" Target="slides/slide3.xml" Type="http://schemas.openxmlformats.org/officeDocument/2006/relationships/slide"/><Relationship Id="rId28" Target="slides/slide4.xml" Type="http://schemas.openxmlformats.org/officeDocument/2006/relationships/slide"/><Relationship Id="rId29" Target="slides/slide5.xml" Type="http://schemas.openxmlformats.org/officeDocument/2006/relationships/slide"/><Relationship Id="rId3" Target="viewProps.xml" Type="http://schemas.openxmlformats.org/officeDocument/2006/relationships/viewProps"/><Relationship Id="rId30" Target="slides/slide6.xml" Type="http://schemas.openxmlformats.org/officeDocument/2006/relationships/slide"/><Relationship Id="rId31" Target="slides/slide7.xml" Type="http://schemas.openxmlformats.org/officeDocument/2006/relationships/slide"/><Relationship Id="rId32" Target="slides/slide8.xml" Type="http://schemas.openxmlformats.org/officeDocument/2006/relationships/slide"/><Relationship Id="rId33" Target="slides/slide9.xml" Type="http://schemas.openxmlformats.org/officeDocument/2006/relationships/slide"/><Relationship Id="rId34" Target="slides/slide10.xml" Type="http://schemas.openxmlformats.org/officeDocument/2006/relationships/slide"/><Relationship Id="rId35" Target="slides/slide11.xml" Type="http://schemas.openxmlformats.org/officeDocument/2006/relationships/slide"/><Relationship Id="rId36" Target="slides/slide12.xml" Type="http://schemas.openxmlformats.org/officeDocument/2006/relationships/slide"/><Relationship Id="rId37" Target="slides/slide13.xml" Type="http://schemas.openxmlformats.org/officeDocument/2006/relationships/slide"/><Relationship Id="rId38" Target="slides/slide14.xml" Type="http://schemas.openxmlformats.org/officeDocument/2006/relationships/slide"/><Relationship Id="rId39" Target="slides/slide15.xml" Type="http://schemas.openxmlformats.org/officeDocument/2006/relationships/slide"/><Relationship Id="rId4" Target="theme/theme1.xml" Type="http://schemas.openxmlformats.org/officeDocument/2006/relationships/theme"/><Relationship Id="rId40" Target="slides/slide16.xml" Type="http://schemas.openxmlformats.org/officeDocument/2006/relationships/slide"/><Relationship Id="rId5" Target="tableStyles.xml" Type="http://schemas.openxmlformats.org/officeDocument/2006/relationships/tableStyles"/><Relationship Id="rId6" Target="fonts/font6.fntdata" Type="http://schemas.openxmlformats.org/officeDocument/2006/relationships/font"/><Relationship Id="rId7" Target="fonts/font7.fntdata" Type="http://schemas.openxmlformats.org/officeDocument/2006/relationships/font"/><Relationship Id="rId8" Target="fonts/font8.fntdata" Type="http://schemas.openxmlformats.org/officeDocument/2006/relationships/font"/><Relationship Id="rId9" Target="fonts/font9.fntdata" Type="http://schemas.openxmlformats.org/officeDocument/2006/relationships/font"/></Relationships>
</file>

<file path=ppt/slideLayouts/_rels/slideLayout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no"?><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s>
</file>

<file path=ppt/slides/_rels/slide2.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3.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7.jpeg" Type="http://schemas.openxmlformats.org/officeDocument/2006/relationships/image"/></Relationships>
</file>

<file path=ppt/slides/_rels/slide4.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8.jpeg" Type="http://schemas.openxmlformats.org/officeDocument/2006/relationships/image"/></Relationships>
</file>

<file path=ppt/slides/_rels/slide5.xml.rels><?xml version="1.0" encoding="UTF-8" standalone="no"?><Relationships xmlns="http://schemas.openxmlformats.org/package/2006/relationships"><Relationship Id="rId1" Target="../slideLayouts/slideLayout7.xml" Type="http://schemas.openxmlformats.org/officeDocument/2006/relationships/slideLayout"/></Relationships>
</file>

<file path=ppt/slides/_rels/slide6.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9.jpeg" Type="http://schemas.openxmlformats.org/officeDocument/2006/relationships/image"/><Relationship Id="rId3" Target="../media/image10.jpeg" Type="http://schemas.openxmlformats.org/officeDocument/2006/relationships/image"/><Relationship Id="rId4" Target="../media/image11.jpeg" Type="http://schemas.openxmlformats.org/officeDocument/2006/relationships/image"/><Relationship Id="rId5" Target="../media/image12.jpeg" Type="http://schemas.openxmlformats.org/officeDocument/2006/relationships/image"/><Relationship Id="rId6" Target="../media/image13.jpeg" Type="http://schemas.openxmlformats.org/officeDocument/2006/relationships/image"/><Relationship Id="rId7" Target="../media/image14.jpeg" Type="http://schemas.openxmlformats.org/officeDocument/2006/relationships/image"/></Relationships>
</file>

<file path=ppt/slides/_rels/slide7.xml.rels><?xml version="1.0" encoding="UTF-8" standalone="no"?><Relationships xmlns="http://schemas.openxmlformats.org/package/2006/relationships"><Relationship Id="rId1" Target="../slideLayouts/slideLayout7.xml" Type="http://schemas.openxmlformats.org/officeDocument/2006/relationships/slideLayout"/></Relationships>
</file>

<file path=ppt/slides/_rels/slide8.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5.jpeg" Type="http://schemas.openxmlformats.org/officeDocument/2006/relationships/image"/><Relationship Id="rId3" Target="../media/image16.jpeg" Type="http://schemas.openxmlformats.org/officeDocument/2006/relationships/image"/></Relationships>
</file>

<file path=ppt/slides/_rels/slide9.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7.jpeg" Type="http://schemas.openxmlformats.org/officeDocument/2006/relationships/image"/></Relationships>
</file>

<file path=ppt/slides/_rels/slide10.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8.png" Type="http://schemas.openxmlformats.org/officeDocument/2006/relationships/image"/><Relationship Id="rId3" Target="../media/image19.svg" Type="http://schemas.openxmlformats.org/officeDocument/2006/relationships/image"/></Relationships>
</file>

<file path=ppt/slides/_rels/slide11.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s>
</file>

<file path=ppt/slides/_rels/slide12.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21.jpeg" Type="http://schemas.openxmlformats.org/officeDocument/2006/relationships/image"/></Relationships>
</file>

<file path=ppt/slides/_rels/slide13.xml.rels><?xml version="1.0" encoding="UTF-8" standalone="no"?><Relationships xmlns="http://schemas.openxmlformats.org/package/2006/relationships"><Relationship Id="rId1" Target="../slideLayouts/slideLayout7.xml" Type="http://schemas.openxmlformats.org/officeDocument/2006/relationships/slideLayout"/></Relationships>
</file>

<file path=ppt/slides/_rels/slide14.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22.jpeg" Type="http://schemas.openxmlformats.org/officeDocument/2006/relationships/image"/><Relationship Id="rId3" Target="../media/image23.jpeg" Type="http://schemas.openxmlformats.org/officeDocument/2006/relationships/image"/><Relationship Id="rId4" Target="../media/image24.jpeg" Type="http://schemas.openxmlformats.org/officeDocument/2006/relationships/image"/></Relationships>
</file>

<file path=ppt/slides/_rels/slide15.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25.png" Type="http://schemas.openxmlformats.org/officeDocument/2006/relationships/image"/><Relationship Id="rId3" Target="https://advising.blog" TargetMode="External" Type="http://schemas.openxmlformats.org/officeDocument/2006/relationships/hyperlink"/></Relationships>
</file>

<file path=ppt/slides/_rels/slide16.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26.png" Type="http://schemas.openxmlformats.org/officeDocument/2006/relationships/image"/><Relationship Id="rId3" Target="../media/image27.svg" Type="http://schemas.openxmlformats.org/officeDocument/2006/relationships/image"/><Relationship Id="rId4" Target="../media/image1.png" Type="http://schemas.openxmlformats.org/officeDocument/2006/relationships/image"/><Relationship Id="rId5" Target="../media/image2.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90C6ED"/>
        </a:solidFill>
      </p:bgPr>
    </p:bg>
    <p:spTree>
      <p:nvGrpSpPr>
        <p:cNvPr id="1" name=""/>
        <p:cNvGrpSpPr/>
        <p:nvPr/>
      </p:nvGrpSpPr>
      <p:grpSpPr>
        <a:xfrm>
          <a:off x="0" y="0"/>
          <a:ext cx="0" cy="0"/>
          <a:chOff x="0" y="0"/>
          <a:chExt cx="0" cy="0"/>
        </a:xfrm>
      </p:grpSpPr>
      <p:grpSp>
        <p:nvGrpSpPr>
          <p:cNvPr name="Group 2" id="2"/>
          <p:cNvGrpSpPr/>
          <p:nvPr/>
        </p:nvGrpSpPr>
        <p:grpSpPr>
          <a:xfrm rot="0">
            <a:off x="463308" y="561652"/>
            <a:ext cx="17361385" cy="9163696"/>
            <a:chOff x="0" y="0"/>
            <a:chExt cx="4572546" cy="2413484"/>
          </a:xfrm>
        </p:grpSpPr>
        <p:sp>
          <p:nvSpPr>
            <p:cNvPr name="Freeform 3" id="3"/>
            <p:cNvSpPr/>
            <p:nvPr/>
          </p:nvSpPr>
          <p:spPr>
            <a:xfrm flipH="false" flipV="false" rot="0">
              <a:off x="0" y="0"/>
              <a:ext cx="4572546" cy="2413484"/>
            </a:xfrm>
            <a:custGeom>
              <a:avLst/>
              <a:gdLst/>
              <a:ahLst/>
              <a:cxnLst/>
              <a:rect r="r" b="b" t="t" l="l"/>
              <a:pathLst>
                <a:path h="2413484" w="4572546">
                  <a:moveTo>
                    <a:pt x="8027" y="0"/>
                  </a:moveTo>
                  <a:lnTo>
                    <a:pt x="4564519" y="0"/>
                  </a:lnTo>
                  <a:cubicBezTo>
                    <a:pt x="4566648" y="0"/>
                    <a:pt x="4568689" y="846"/>
                    <a:pt x="4570195" y="2351"/>
                  </a:cubicBezTo>
                  <a:cubicBezTo>
                    <a:pt x="4571700" y="3856"/>
                    <a:pt x="4572546" y="5898"/>
                    <a:pt x="4572546" y="8027"/>
                  </a:cubicBezTo>
                  <a:lnTo>
                    <a:pt x="4572546" y="2405457"/>
                  </a:lnTo>
                  <a:cubicBezTo>
                    <a:pt x="4572546" y="2407586"/>
                    <a:pt x="4571700" y="2409628"/>
                    <a:pt x="4570195" y="2411133"/>
                  </a:cubicBezTo>
                  <a:cubicBezTo>
                    <a:pt x="4568689" y="2412638"/>
                    <a:pt x="4566648" y="2413484"/>
                    <a:pt x="4564519" y="2413484"/>
                  </a:cubicBezTo>
                  <a:lnTo>
                    <a:pt x="8027" y="2413484"/>
                  </a:lnTo>
                  <a:cubicBezTo>
                    <a:pt x="5898" y="2413484"/>
                    <a:pt x="3856" y="2412638"/>
                    <a:pt x="2351" y="2411133"/>
                  </a:cubicBezTo>
                  <a:cubicBezTo>
                    <a:pt x="846" y="2409628"/>
                    <a:pt x="0" y="2407586"/>
                    <a:pt x="0" y="2405457"/>
                  </a:cubicBezTo>
                  <a:lnTo>
                    <a:pt x="0" y="8027"/>
                  </a:lnTo>
                  <a:cubicBezTo>
                    <a:pt x="0" y="5898"/>
                    <a:pt x="846" y="3856"/>
                    <a:pt x="2351" y="2351"/>
                  </a:cubicBezTo>
                  <a:cubicBezTo>
                    <a:pt x="3856" y="846"/>
                    <a:pt x="5898" y="0"/>
                    <a:pt x="8027" y="0"/>
                  </a:cubicBezTo>
                  <a:close/>
                </a:path>
              </a:pathLst>
            </a:custGeom>
            <a:solidFill>
              <a:srgbClr val="E9F7FF"/>
            </a:solidFill>
            <a:ln w="38100" cap="sq">
              <a:solidFill>
                <a:srgbClr val="5B93DD"/>
              </a:solidFill>
              <a:prstDash val="solid"/>
              <a:miter/>
            </a:ln>
          </p:spPr>
        </p:sp>
        <p:sp>
          <p:nvSpPr>
            <p:cNvPr name="TextBox 4" id="4"/>
            <p:cNvSpPr txBox="true"/>
            <p:nvPr/>
          </p:nvSpPr>
          <p:spPr>
            <a:xfrm>
              <a:off x="0" y="-38100"/>
              <a:ext cx="4572546" cy="2451584"/>
            </a:xfrm>
            <a:prstGeom prst="rect">
              <a:avLst/>
            </a:prstGeom>
          </p:spPr>
          <p:txBody>
            <a:bodyPr anchor="ctr" rtlCol="false" tIns="50800" lIns="50800" bIns="50800" rIns="50800"/>
            <a:lstStyle/>
            <a:p>
              <a:pPr algn="ctr">
                <a:lnSpc>
                  <a:spcPts val="2659"/>
                </a:lnSpc>
                <a:spcBef>
                  <a:spcPct val="0"/>
                </a:spcBef>
              </a:pPr>
            </a:p>
          </p:txBody>
        </p:sp>
      </p:grpSp>
      <p:grpSp>
        <p:nvGrpSpPr>
          <p:cNvPr name="Group 5" id="5"/>
          <p:cNvGrpSpPr/>
          <p:nvPr/>
        </p:nvGrpSpPr>
        <p:grpSpPr>
          <a:xfrm rot="0">
            <a:off x="1814071" y="3447557"/>
            <a:ext cx="14659859" cy="3391886"/>
            <a:chOff x="0" y="0"/>
            <a:chExt cx="3545130" cy="820245"/>
          </a:xfrm>
        </p:grpSpPr>
        <p:sp>
          <p:nvSpPr>
            <p:cNvPr name="Freeform 6" id="6"/>
            <p:cNvSpPr/>
            <p:nvPr/>
          </p:nvSpPr>
          <p:spPr>
            <a:xfrm flipH="false" flipV="false" rot="0">
              <a:off x="0" y="0"/>
              <a:ext cx="3545130" cy="820245"/>
            </a:xfrm>
            <a:custGeom>
              <a:avLst/>
              <a:gdLst/>
              <a:ahLst/>
              <a:cxnLst/>
              <a:rect r="r" b="b" t="t" l="l"/>
              <a:pathLst>
                <a:path h="820245" w="3545130">
                  <a:moveTo>
                    <a:pt x="9506" y="0"/>
                  </a:moveTo>
                  <a:lnTo>
                    <a:pt x="3535624" y="0"/>
                  </a:lnTo>
                  <a:cubicBezTo>
                    <a:pt x="3540874" y="0"/>
                    <a:pt x="3545130" y="4256"/>
                    <a:pt x="3545130" y="9506"/>
                  </a:cubicBezTo>
                  <a:lnTo>
                    <a:pt x="3545130" y="810739"/>
                  </a:lnTo>
                  <a:cubicBezTo>
                    <a:pt x="3545130" y="813260"/>
                    <a:pt x="3544129" y="815678"/>
                    <a:pt x="3542346" y="817461"/>
                  </a:cubicBezTo>
                  <a:cubicBezTo>
                    <a:pt x="3540563" y="819244"/>
                    <a:pt x="3538145" y="820245"/>
                    <a:pt x="3535624" y="820245"/>
                  </a:cubicBezTo>
                  <a:lnTo>
                    <a:pt x="9506" y="820245"/>
                  </a:lnTo>
                  <a:cubicBezTo>
                    <a:pt x="4256" y="820245"/>
                    <a:pt x="0" y="815989"/>
                    <a:pt x="0" y="810739"/>
                  </a:cubicBezTo>
                  <a:lnTo>
                    <a:pt x="0" y="9506"/>
                  </a:lnTo>
                  <a:cubicBezTo>
                    <a:pt x="0" y="6985"/>
                    <a:pt x="1002" y="4567"/>
                    <a:pt x="2784" y="2784"/>
                  </a:cubicBezTo>
                  <a:cubicBezTo>
                    <a:pt x="4567" y="1002"/>
                    <a:pt x="6985" y="0"/>
                    <a:pt x="9506" y="0"/>
                  </a:cubicBezTo>
                  <a:close/>
                </a:path>
              </a:pathLst>
            </a:custGeom>
            <a:solidFill>
              <a:srgbClr val="FFFFFF"/>
            </a:solidFill>
            <a:ln w="38100" cap="sq">
              <a:solidFill>
                <a:srgbClr val="5B93DD"/>
              </a:solidFill>
              <a:prstDash val="solid"/>
              <a:miter/>
            </a:ln>
          </p:spPr>
        </p:sp>
        <p:sp>
          <p:nvSpPr>
            <p:cNvPr name="TextBox 7" id="7"/>
            <p:cNvSpPr txBox="true"/>
            <p:nvPr/>
          </p:nvSpPr>
          <p:spPr>
            <a:xfrm>
              <a:off x="0" y="-38100"/>
              <a:ext cx="3545130" cy="858345"/>
            </a:xfrm>
            <a:prstGeom prst="rect">
              <a:avLst/>
            </a:prstGeom>
          </p:spPr>
          <p:txBody>
            <a:bodyPr anchor="ctr" rtlCol="false" tIns="50800" lIns="50800" bIns="50800" rIns="50800"/>
            <a:lstStyle/>
            <a:p>
              <a:pPr algn="ctr">
                <a:lnSpc>
                  <a:spcPts val="2659"/>
                </a:lnSpc>
                <a:spcBef>
                  <a:spcPct val="0"/>
                </a:spcBef>
              </a:pPr>
            </a:p>
          </p:txBody>
        </p:sp>
      </p:grpSp>
      <p:sp>
        <p:nvSpPr>
          <p:cNvPr name="TextBox 8" id="8"/>
          <p:cNvSpPr txBox="true"/>
          <p:nvPr/>
        </p:nvSpPr>
        <p:spPr>
          <a:xfrm rot="0">
            <a:off x="2942938" y="3448129"/>
            <a:ext cx="12402123" cy="3305016"/>
          </a:xfrm>
          <a:prstGeom prst="rect">
            <a:avLst/>
          </a:prstGeom>
        </p:spPr>
        <p:txBody>
          <a:bodyPr anchor="t" rtlCol="false" tIns="0" lIns="0" bIns="0" rIns="0">
            <a:spAutoFit/>
          </a:bodyPr>
          <a:lstStyle/>
          <a:p>
            <a:pPr algn="ctr">
              <a:lnSpc>
                <a:spcPts val="6692"/>
              </a:lnSpc>
            </a:pPr>
            <a:r>
              <a:rPr lang="en-US" sz="4780">
                <a:solidFill>
                  <a:srgbClr val="000000"/>
                </a:solidFill>
                <a:latin typeface="Cardo"/>
              </a:rPr>
              <a:t>Dawn R. Short</a:t>
            </a:r>
          </a:p>
          <a:p>
            <a:pPr algn="ctr">
              <a:lnSpc>
                <a:spcPts val="6692"/>
              </a:lnSpc>
            </a:pPr>
            <a:r>
              <a:rPr lang="en-US" sz="4780">
                <a:solidFill>
                  <a:srgbClr val="000000"/>
                </a:solidFill>
                <a:latin typeface="Cardo Bold"/>
              </a:rPr>
              <a:t>EDLD 5320: COVA + CSLE Capstone</a:t>
            </a:r>
          </a:p>
          <a:p>
            <a:pPr algn="ctr">
              <a:lnSpc>
                <a:spcPts val="6544"/>
              </a:lnSpc>
            </a:pPr>
            <a:r>
              <a:rPr lang="en-US" sz="4674">
                <a:solidFill>
                  <a:srgbClr val="000000"/>
                </a:solidFill>
                <a:latin typeface="Cardo"/>
              </a:rPr>
              <a:t>M. Ed. Applied Digital Learning (ADL)</a:t>
            </a:r>
          </a:p>
          <a:p>
            <a:pPr algn="ctr">
              <a:lnSpc>
                <a:spcPts val="6544"/>
              </a:lnSpc>
            </a:pPr>
            <a:r>
              <a:rPr lang="en-US" sz="4674">
                <a:solidFill>
                  <a:srgbClr val="000000"/>
                </a:solidFill>
                <a:latin typeface="Cardo"/>
              </a:rPr>
              <a:t>Lamar University</a:t>
            </a:r>
          </a:p>
        </p:txBody>
      </p:sp>
      <p:sp>
        <p:nvSpPr>
          <p:cNvPr name="Freeform 9" id="9"/>
          <p:cNvSpPr/>
          <p:nvPr/>
        </p:nvSpPr>
        <p:spPr>
          <a:xfrm flipH="false" flipV="false" rot="0">
            <a:off x="-2139527" y="4733314"/>
            <a:ext cx="3953598" cy="820372"/>
          </a:xfrm>
          <a:custGeom>
            <a:avLst/>
            <a:gdLst/>
            <a:ahLst/>
            <a:cxnLst/>
            <a:rect r="r" b="b" t="t" l="l"/>
            <a:pathLst>
              <a:path h="820372" w="3953598">
                <a:moveTo>
                  <a:pt x="0" y="0"/>
                </a:moveTo>
                <a:lnTo>
                  <a:pt x="3953598" y="0"/>
                </a:lnTo>
                <a:lnTo>
                  <a:pt x="3953598" y="820372"/>
                </a:lnTo>
                <a:lnTo>
                  <a:pt x="0" y="82037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0" id="10"/>
          <p:cNvSpPr/>
          <p:nvPr/>
        </p:nvSpPr>
        <p:spPr>
          <a:xfrm flipH="false" flipV="false" rot="0">
            <a:off x="16473929" y="4733314"/>
            <a:ext cx="3953598" cy="820372"/>
          </a:xfrm>
          <a:custGeom>
            <a:avLst/>
            <a:gdLst/>
            <a:ahLst/>
            <a:cxnLst/>
            <a:rect r="r" b="b" t="t" l="l"/>
            <a:pathLst>
              <a:path h="820372" w="3953598">
                <a:moveTo>
                  <a:pt x="0" y="0"/>
                </a:moveTo>
                <a:lnTo>
                  <a:pt x="3953598" y="0"/>
                </a:lnTo>
                <a:lnTo>
                  <a:pt x="3953598" y="820372"/>
                </a:lnTo>
                <a:lnTo>
                  <a:pt x="0" y="82037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1" id="11"/>
          <p:cNvSpPr/>
          <p:nvPr/>
        </p:nvSpPr>
        <p:spPr>
          <a:xfrm flipH="false" flipV="false" rot="0">
            <a:off x="5486400" y="1967812"/>
            <a:ext cx="7315200" cy="319209"/>
          </a:xfrm>
          <a:custGeom>
            <a:avLst/>
            <a:gdLst/>
            <a:ahLst/>
            <a:cxnLst/>
            <a:rect r="r" b="b" t="t" l="l"/>
            <a:pathLst>
              <a:path h="319209" w="7315200">
                <a:moveTo>
                  <a:pt x="0" y="0"/>
                </a:moveTo>
                <a:lnTo>
                  <a:pt x="7315200" y="0"/>
                </a:lnTo>
                <a:lnTo>
                  <a:pt x="7315200" y="319209"/>
                </a:lnTo>
                <a:lnTo>
                  <a:pt x="0" y="31920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2" id="12"/>
          <p:cNvSpPr/>
          <p:nvPr/>
        </p:nvSpPr>
        <p:spPr>
          <a:xfrm flipH="false" flipV="false" rot="0">
            <a:off x="5486400" y="7996084"/>
            <a:ext cx="7315200" cy="319209"/>
          </a:xfrm>
          <a:custGeom>
            <a:avLst/>
            <a:gdLst/>
            <a:ahLst/>
            <a:cxnLst/>
            <a:rect r="r" b="b" t="t" l="l"/>
            <a:pathLst>
              <a:path h="319209" w="7315200">
                <a:moveTo>
                  <a:pt x="0" y="0"/>
                </a:moveTo>
                <a:lnTo>
                  <a:pt x="7315200" y="0"/>
                </a:lnTo>
                <a:lnTo>
                  <a:pt x="7315200" y="319209"/>
                </a:lnTo>
                <a:lnTo>
                  <a:pt x="0" y="319209"/>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90C6ED"/>
        </a:solidFill>
      </p:bgPr>
    </p:bg>
    <p:spTree>
      <p:nvGrpSpPr>
        <p:cNvPr id="1" name=""/>
        <p:cNvGrpSpPr/>
        <p:nvPr/>
      </p:nvGrpSpPr>
      <p:grpSpPr>
        <a:xfrm>
          <a:off x="0" y="0"/>
          <a:ext cx="0" cy="0"/>
          <a:chOff x="0" y="0"/>
          <a:chExt cx="0" cy="0"/>
        </a:xfrm>
      </p:grpSpPr>
      <p:grpSp>
        <p:nvGrpSpPr>
          <p:cNvPr name="Group 2" id="2"/>
          <p:cNvGrpSpPr/>
          <p:nvPr/>
        </p:nvGrpSpPr>
        <p:grpSpPr>
          <a:xfrm rot="0">
            <a:off x="463308" y="561652"/>
            <a:ext cx="17361385" cy="9163696"/>
            <a:chOff x="0" y="0"/>
            <a:chExt cx="4572546" cy="2413484"/>
          </a:xfrm>
        </p:grpSpPr>
        <p:sp>
          <p:nvSpPr>
            <p:cNvPr name="Freeform 3" id="3"/>
            <p:cNvSpPr/>
            <p:nvPr/>
          </p:nvSpPr>
          <p:spPr>
            <a:xfrm flipH="false" flipV="false" rot="0">
              <a:off x="0" y="0"/>
              <a:ext cx="4572546" cy="2413484"/>
            </a:xfrm>
            <a:custGeom>
              <a:avLst/>
              <a:gdLst/>
              <a:ahLst/>
              <a:cxnLst/>
              <a:rect r="r" b="b" t="t" l="l"/>
              <a:pathLst>
                <a:path h="2413484" w="4572546">
                  <a:moveTo>
                    <a:pt x="8027" y="0"/>
                  </a:moveTo>
                  <a:lnTo>
                    <a:pt x="4564519" y="0"/>
                  </a:lnTo>
                  <a:cubicBezTo>
                    <a:pt x="4566648" y="0"/>
                    <a:pt x="4568689" y="846"/>
                    <a:pt x="4570195" y="2351"/>
                  </a:cubicBezTo>
                  <a:cubicBezTo>
                    <a:pt x="4571700" y="3856"/>
                    <a:pt x="4572546" y="5898"/>
                    <a:pt x="4572546" y="8027"/>
                  </a:cubicBezTo>
                  <a:lnTo>
                    <a:pt x="4572546" y="2405457"/>
                  </a:lnTo>
                  <a:cubicBezTo>
                    <a:pt x="4572546" y="2407586"/>
                    <a:pt x="4571700" y="2409628"/>
                    <a:pt x="4570195" y="2411133"/>
                  </a:cubicBezTo>
                  <a:cubicBezTo>
                    <a:pt x="4568689" y="2412638"/>
                    <a:pt x="4566648" y="2413484"/>
                    <a:pt x="4564519" y="2413484"/>
                  </a:cubicBezTo>
                  <a:lnTo>
                    <a:pt x="8027" y="2413484"/>
                  </a:lnTo>
                  <a:cubicBezTo>
                    <a:pt x="5898" y="2413484"/>
                    <a:pt x="3856" y="2412638"/>
                    <a:pt x="2351" y="2411133"/>
                  </a:cubicBezTo>
                  <a:cubicBezTo>
                    <a:pt x="846" y="2409628"/>
                    <a:pt x="0" y="2407586"/>
                    <a:pt x="0" y="2405457"/>
                  </a:cubicBezTo>
                  <a:lnTo>
                    <a:pt x="0" y="8027"/>
                  </a:lnTo>
                  <a:cubicBezTo>
                    <a:pt x="0" y="5898"/>
                    <a:pt x="846" y="3856"/>
                    <a:pt x="2351" y="2351"/>
                  </a:cubicBezTo>
                  <a:cubicBezTo>
                    <a:pt x="3856" y="846"/>
                    <a:pt x="5898" y="0"/>
                    <a:pt x="8027" y="0"/>
                  </a:cubicBezTo>
                  <a:close/>
                </a:path>
              </a:pathLst>
            </a:custGeom>
            <a:solidFill>
              <a:srgbClr val="E9F7FF"/>
            </a:solidFill>
            <a:ln w="38100" cap="sq">
              <a:solidFill>
                <a:srgbClr val="5B93DD"/>
              </a:solidFill>
              <a:prstDash val="solid"/>
              <a:miter/>
            </a:ln>
          </p:spPr>
        </p:sp>
        <p:sp>
          <p:nvSpPr>
            <p:cNvPr name="TextBox 4" id="4"/>
            <p:cNvSpPr txBox="true"/>
            <p:nvPr/>
          </p:nvSpPr>
          <p:spPr>
            <a:xfrm>
              <a:off x="0" y="-38100"/>
              <a:ext cx="4572546" cy="2451584"/>
            </a:xfrm>
            <a:prstGeom prst="rect">
              <a:avLst/>
            </a:prstGeom>
          </p:spPr>
          <p:txBody>
            <a:bodyPr anchor="ctr" rtlCol="false" tIns="50800" lIns="50800" bIns="50800" rIns="50800"/>
            <a:lstStyle/>
            <a:p>
              <a:pPr algn="ctr">
                <a:lnSpc>
                  <a:spcPts val="2659"/>
                </a:lnSpc>
                <a:spcBef>
                  <a:spcPct val="0"/>
                </a:spcBef>
              </a:pPr>
            </a:p>
          </p:txBody>
        </p:sp>
      </p:grpSp>
      <p:grpSp>
        <p:nvGrpSpPr>
          <p:cNvPr name="Group 5" id="5"/>
          <p:cNvGrpSpPr/>
          <p:nvPr/>
        </p:nvGrpSpPr>
        <p:grpSpPr>
          <a:xfrm rot="0">
            <a:off x="-2408957" y="8659759"/>
            <a:ext cx="21884247" cy="842281"/>
            <a:chOff x="0" y="0"/>
            <a:chExt cx="5763752" cy="221835"/>
          </a:xfrm>
        </p:grpSpPr>
        <p:sp>
          <p:nvSpPr>
            <p:cNvPr name="Freeform 6" id="6"/>
            <p:cNvSpPr/>
            <p:nvPr/>
          </p:nvSpPr>
          <p:spPr>
            <a:xfrm flipH="false" flipV="false" rot="0">
              <a:off x="0" y="0"/>
              <a:ext cx="5763752" cy="221835"/>
            </a:xfrm>
            <a:custGeom>
              <a:avLst/>
              <a:gdLst/>
              <a:ahLst/>
              <a:cxnLst/>
              <a:rect r="r" b="b" t="t" l="l"/>
              <a:pathLst>
                <a:path h="221835" w="5763752">
                  <a:moveTo>
                    <a:pt x="6368" y="0"/>
                  </a:moveTo>
                  <a:lnTo>
                    <a:pt x="5757385" y="0"/>
                  </a:lnTo>
                  <a:cubicBezTo>
                    <a:pt x="5760901" y="0"/>
                    <a:pt x="5763752" y="2851"/>
                    <a:pt x="5763752" y="6368"/>
                  </a:cubicBezTo>
                  <a:lnTo>
                    <a:pt x="5763752" y="215468"/>
                  </a:lnTo>
                  <a:cubicBezTo>
                    <a:pt x="5763752" y="217156"/>
                    <a:pt x="5763082" y="218776"/>
                    <a:pt x="5761887" y="219970"/>
                  </a:cubicBezTo>
                  <a:cubicBezTo>
                    <a:pt x="5760693" y="221164"/>
                    <a:pt x="5759074" y="221835"/>
                    <a:pt x="5757385" y="221835"/>
                  </a:cubicBezTo>
                  <a:lnTo>
                    <a:pt x="6368" y="221835"/>
                  </a:lnTo>
                  <a:cubicBezTo>
                    <a:pt x="2851" y="221835"/>
                    <a:pt x="0" y="218984"/>
                    <a:pt x="0" y="215468"/>
                  </a:cubicBezTo>
                  <a:lnTo>
                    <a:pt x="0" y="6368"/>
                  </a:lnTo>
                  <a:cubicBezTo>
                    <a:pt x="0" y="2851"/>
                    <a:pt x="2851" y="0"/>
                    <a:pt x="6368" y="0"/>
                  </a:cubicBezTo>
                  <a:close/>
                </a:path>
              </a:pathLst>
            </a:custGeom>
            <a:solidFill>
              <a:srgbClr val="FFFFFF"/>
            </a:solidFill>
            <a:ln w="38100" cap="sq">
              <a:solidFill>
                <a:srgbClr val="5B93DD"/>
              </a:solidFill>
              <a:prstDash val="solid"/>
              <a:miter/>
            </a:ln>
          </p:spPr>
        </p:sp>
        <p:sp>
          <p:nvSpPr>
            <p:cNvPr name="TextBox 7" id="7"/>
            <p:cNvSpPr txBox="true"/>
            <p:nvPr/>
          </p:nvSpPr>
          <p:spPr>
            <a:xfrm>
              <a:off x="0" y="-38100"/>
              <a:ext cx="5763752" cy="259935"/>
            </a:xfrm>
            <a:prstGeom prst="rect">
              <a:avLst/>
            </a:prstGeom>
          </p:spPr>
          <p:txBody>
            <a:bodyPr anchor="ctr" rtlCol="false" tIns="50800" lIns="50800" bIns="50800" rIns="50800"/>
            <a:lstStyle/>
            <a:p>
              <a:pPr algn="ctr">
                <a:lnSpc>
                  <a:spcPts val="2659"/>
                </a:lnSpc>
                <a:spcBef>
                  <a:spcPct val="0"/>
                </a:spcBef>
              </a:pPr>
            </a:p>
          </p:txBody>
        </p:sp>
      </p:grpSp>
      <p:sp>
        <p:nvSpPr>
          <p:cNvPr name="TextBox 8" id="8"/>
          <p:cNvSpPr txBox="true"/>
          <p:nvPr/>
        </p:nvSpPr>
        <p:spPr>
          <a:xfrm rot="0">
            <a:off x="5992112" y="8892540"/>
            <a:ext cx="6303776" cy="365760"/>
          </a:xfrm>
          <a:prstGeom prst="rect">
            <a:avLst/>
          </a:prstGeom>
        </p:spPr>
        <p:txBody>
          <a:bodyPr anchor="t" rtlCol="false" tIns="0" lIns="0" bIns="0" rIns="0">
            <a:spAutoFit/>
          </a:bodyPr>
          <a:lstStyle/>
          <a:p>
            <a:pPr algn="ctr">
              <a:lnSpc>
                <a:spcPts val="2940"/>
              </a:lnSpc>
            </a:pPr>
            <a:r>
              <a:rPr lang="en-US" sz="2100">
                <a:solidFill>
                  <a:srgbClr val="000000"/>
                </a:solidFill>
                <a:latin typeface="Cardo Bold"/>
              </a:rPr>
              <a:t>The Advisor That Cares | advising.blog</a:t>
            </a:r>
          </a:p>
        </p:txBody>
      </p:sp>
      <p:sp>
        <p:nvSpPr>
          <p:cNvPr name="TextBox 9" id="9"/>
          <p:cNvSpPr txBox="true"/>
          <p:nvPr/>
        </p:nvSpPr>
        <p:spPr>
          <a:xfrm rot="0">
            <a:off x="1028700" y="8883015"/>
            <a:ext cx="2278428" cy="365760"/>
          </a:xfrm>
          <a:prstGeom prst="rect">
            <a:avLst/>
          </a:prstGeom>
        </p:spPr>
        <p:txBody>
          <a:bodyPr anchor="t" rtlCol="false" tIns="0" lIns="0" bIns="0" rIns="0">
            <a:spAutoFit/>
          </a:bodyPr>
          <a:lstStyle/>
          <a:p>
            <a:pPr>
              <a:lnSpc>
                <a:spcPts val="2940"/>
              </a:lnSpc>
            </a:pPr>
            <a:r>
              <a:rPr lang="en-US" sz="2100">
                <a:solidFill>
                  <a:srgbClr val="000000"/>
                </a:solidFill>
                <a:latin typeface="Cardo Bold"/>
              </a:rPr>
              <a:t>COVA + CSLE</a:t>
            </a:r>
          </a:p>
        </p:txBody>
      </p:sp>
      <p:sp>
        <p:nvSpPr>
          <p:cNvPr name="TextBox 10" id="10"/>
          <p:cNvSpPr txBox="true"/>
          <p:nvPr/>
        </p:nvSpPr>
        <p:spPr>
          <a:xfrm rot="0">
            <a:off x="14981938" y="8883015"/>
            <a:ext cx="2278428" cy="365760"/>
          </a:xfrm>
          <a:prstGeom prst="rect">
            <a:avLst/>
          </a:prstGeom>
        </p:spPr>
        <p:txBody>
          <a:bodyPr anchor="t" rtlCol="false" tIns="0" lIns="0" bIns="0" rIns="0">
            <a:spAutoFit/>
          </a:bodyPr>
          <a:lstStyle/>
          <a:p>
            <a:pPr algn="r">
              <a:lnSpc>
                <a:spcPts val="2940"/>
              </a:lnSpc>
            </a:pPr>
            <a:r>
              <a:rPr lang="en-US" sz="2100">
                <a:solidFill>
                  <a:srgbClr val="000000"/>
                </a:solidFill>
                <a:latin typeface="Cardo Bold"/>
              </a:rPr>
              <a:t>2</a:t>
            </a:r>
          </a:p>
        </p:txBody>
      </p:sp>
      <p:grpSp>
        <p:nvGrpSpPr>
          <p:cNvPr name="Group 11" id="11"/>
          <p:cNvGrpSpPr/>
          <p:nvPr/>
        </p:nvGrpSpPr>
        <p:grpSpPr>
          <a:xfrm rot="0">
            <a:off x="2413792" y="1675160"/>
            <a:ext cx="13460416" cy="6591318"/>
            <a:chOff x="0" y="0"/>
            <a:chExt cx="3545130" cy="1735985"/>
          </a:xfrm>
        </p:grpSpPr>
        <p:sp>
          <p:nvSpPr>
            <p:cNvPr name="Freeform 12" id="12"/>
            <p:cNvSpPr/>
            <p:nvPr/>
          </p:nvSpPr>
          <p:spPr>
            <a:xfrm flipH="false" flipV="false" rot="0">
              <a:off x="0" y="0"/>
              <a:ext cx="3545130" cy="1735985"/>
            </a:xfrm>
            <a:custGeom>
              <a:avLst/>
              <a:gdLst/>
              <a:ahLst/>
              <a:cxnLst/>
              <a:rect r="r" b="b" t="t" l="l"/>
              <a:pathLst>
                <a:path h="1735985" w="3545130">
                  <a:moveTo>
                    <a:pt x="10353" y="0"/>
                  </a:moveTo>
                  <a:lnTo>
                    <a:pt x="3534777" y="0"/>
                  </a:lnTo>
                  <a:cubicBezTo>
                    <a:pt x="3540495" y="0"/>
                    <a:pt x="3545130" y="4635"/>
                    <a:pt x="3545130" y="10353"/>
                  </a:cubicBezTo>
                  <a:lnTo>
                    <a:pt x="3545130" y="1725632"/>
                  </a:lnTo>
                  <a:cubicBezTo>
                    <a:pt x="3545130" y="1728378"/>
                    <a:pt x="3544039" y="1731011"/>
                    <a:pt x="3542098" y="1732953"/>
                  </a:cubicBezTo>
                  <a:cubicBezTo>
                    <a:pt x="3540156" y="1734894"/>
                    <a:pt x="3537523" y="1735985"/>
                    <a:pt x="3534777" y="1735985"/>
                  </a:cubicBezTo>
                  <a:lnTo>
                    <a:pt x="10353" y="1735985"/>
                  </a:lnTo>
                  <a:cubicBezTo>
                    <a:pt x="7607" y="1735985"/>
                    <a:pt x="4974" y="1734894"/>
                    <a:pt x="3032" y="1732953"/>
                  </a:cubicBezTo>
                  <a:cubicBezTo>
                    <a:pt x="1091" y="1731011"/>
                    <a:pt x="0" y="1728378"/>
                    <a:pt x="0" y="1725632"/>
                  </a:cubicBezTo>
                  <a:lnTo>
                    <a:pt x="0" y="10353"/>
                  </a:lnTo>
                  <a:cubicBezTo>
                    <a:pt x="0" y="7607"/>
                    <a:pt x="1091" y="4974"/>
                    <a:pt x="3032" y="3032"/>
                  </a:cubicBezTo>
                  <a:cubicBezTo>
                    <a:pt x="4974" y="1091"/>
                    <a:pt x="7607" y="0"/>
                    <a:pt x="10353" y="0"/>
                  </a:cubicBezTo>
                  <a:close/>
                </a:path>
              </a:pathLst>
            </a:custGeom>
            <a:solidFill>
              <a:srgbClr val="FFFFFF"/>
            </a:solidFill>
            <a:ln w="38100" cap="sq">
              <a:solidFill>
                <a:srgbClr val="5B93DD"/>
              </a:solidFill>
              <a:prstDash val="solid"/>
              <a:miter/>
            </a:ln>
          </p:spPr>
        </p:sp>
        <p:sp>
          <p:nvSpPr>
            <p:cNvPr name="TextBox 13" id="13"/>
            <p:cNvSpPr txBox="true"/>
            <p:nvPr/>
          </p:nvSpPr>
          <p:spPr>
            <a:xfrm>
              <a:off x="0" y="-38100"/>
              <a:ext cx="3545130" cy="1774085"/>
            </a:xfrm>
            <a:prstGeom prst="rect">
              <a:avLst/>
            </a:prstGeom>
          </p:spPr>
          <p:txBody>
            <a:bodyPr anchor="ctr" rtlCol="false" tIns="50800" lIns="50800" bIns="50800" rIns="50800"/>
            <a:lstStyle/>
            <a:p>
              <a:pPr algn="ctr">
                <a:lnSpc>
                  <a:spcPts val="2659"/>
                </a:lnSpc>
                <a:spcBef>
                  <a:spcPct val="0"/>
                </a:spcBef>
              </a:pPr>
            </a:p>
          </p:txBody>
        </p:sp>
      </p:grpSp>
      <p:sp>
        <p:nvSpPr>
          <p:cNvPr name="TextBox 14" id="14"/>
          <p:cNvSpPr txBox="true"/>
          <p:nvPr/>
        </p:nvSpPr>
        <p:spPr>
          <a:xfrm rot="0">
            <a:off x="3246257" y="3242349"/>
            <a:ext cx="11795486" cy="3275966"/>
          </a:xfrm>
          <a:prstGeom prst="rect">
            <a:avLst/>
          </a:prstGeom>
        </p:spPr>
        <p:txBody>
          <a:bodyPr anchor="t" rtlCol="false" tIns="0" lIns="0" bIns="0" rIns="0">
            <a:spAutoFit/>
          </a:bodyPr>
          <a:lstStyle/>
          <a:p>
            <a:pPr algn="ctr">
              <a:lnSpc>
                <a:spcPts val="13159"/>
              </a:lnSpc>
            </a:pPr>
            <a:r>
              <a:rPr lang="en-US" sz="9399">
                <a:solidFill>
                  <a:srgbClr val="000000"/>
                </a:solidFill>
                <a:latin typeface="Cinzel Decorative Bold"/>
              </a:rPr>
              <a:t>COVA </a:t>
            </a:r>
            <a:r>
              <a:rPr lang="en-US" sz="9399">
                <a:solidFill>
                  <a:srgbClr val="78DBAE"/>
                </a:solidFill>
                <a:latin typeface="Cinzel Decorative"/>
              </a:rPr>
              <a:t>Reflection</a:t>
            </a:r>
            <a:r>
              <a:rPr lang="en-US" sz="9399">
                <a:solidFill>
                  <a:srgbClr val="000000"/>
                </a:solidFill>
                <a:latin typeface="Cinzel Decorative"/>
              </a:rPr>
              <a:t> </a:t>
            </a:r>
            <a:r>
              <a:rPr lang="en-US" sz="9399">
                <a:solidFill>
                  <a:srgbClr val="92949B"/>
                </a:solidFill>
                <a:latin typeface="Cinzel Decorative"/>
              </a:rPr>
              <a:t>and </a:t>
            </a:r>
            <a:r>
              <a:rPr lang="en-US" sz="9399">
                <a:solidFill>
                  <a:srgbClr val="64CFF1"/>
                </a:solidFill>
                <a:latin typeface="Cinzel Decorative"/>
              </a:rPr>
              <a:t>Application</a:t>
            </a:r>
          </a:p>
        </p:txBody>
      </p:sp>
      <p:sp>
        <p:nvSpPr>
          <p:cNvPr name="Freeform 15" id="15"/>
          <p:cNvSpPr/>
          <p:nvPr/>
        </p:nvSpPr>
        <p:spPr>
          <a:xfrm flipH="false" flipV="false" rot="0">
            <a:off x="-1539806" y="2288035"/>
            <a:ext cx="3953598" cy="820372"/>
          </a:xfrm>
          <a:custGeom>
            <a:avLst/>
            <a:gdLst/>
            <a:ahLst/>
            <a:cxnLst/>
            <a:rect r="r" b="b" t="t" l="l"/>
            <a:pathLst>
              <a:path h="820372" w="3953598">
                <a:moveTo>
                  <a:pt x="0" y="0"/>
                </a:moveTo>
                <a:lnTo>
                  <a:pt x="3953598" y="0"/>
                </a:lnTo>
                <a:lnTo>
                  <a:pt x="3953598" y="820372"/>
                </a:lnTo>
                <a:lnTo>
                  <a:pt x="0" y="82037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6" id="16"/>
          <p:cNvSpPr/>
          <p:nvPr/>
        </p:nvSpPr>
        <p:spPr>
          <a:xfrm flipH="false" flipV="false" rot="0">
            <a:off x="15847893" y="6772284"/>
            <a:ext cx="3953598" cy="820372"/>
          </a:xfrm>
          <a:custGeom>
            <a:avLst/>
            <a:gdLst/>
            <a:ahLst/>
            <a:cxnLst/>
            <a:rect r="r" b="b" t="t" l="l"/>
            <a:pathLst>
              <a:path h="820372" w="3953598">
                <a:moveTo>
                  <a:pt x="0" y="0"/>
                </a:moveTo>
                <a:lnTo>
                  <a:pt x="3953598" y="0"/>
                </a:lnTo>
                <a:lnTo>
                  <a:pt x="3953598" y="820371"/>
                </a:lnTo>
                <a:lnTo>
                  <a:pt x="0" y="82037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B1EBCB"/>
        </a:solidFill>
      </p:bgPr>
    </p:bg>
    <p:spTree>
      <p:nvGrpSpPr>
        <p:cNvPr id="1" name=""/>
        <p:cNvGrpSpPr/>
        <p:nvPr/>
      </p:nvGrpSpPr>
      <p:grpSpPr>
        <a:xfrm>
          <a:off x="0" y="0"/>
          <a:ext cx="0" cy="0"/>
          <a:chOff x="0" y="0"/>
          <a:chExt cx="0" cy="0"/>
        </a:xfrm>
      </p:grpSpPr>
      <p:grpSp>
        <p:nvGrpSpPr>
          <p:cNvPr name="Group 2" id="2"/>
          <p:cNvGrpSpPr/>
          <p:nvPr/>
        </p:nvGrpSpPr>
        <p:grpSpPr>
          <a:xfrm rot="0">
            <a:off x="463308" y="561652"/>
            <a:ext cx="17361385" cy="9163696"/>
            <a:chOff x="0" y="0"/>
            <a:chExt cx="4572546" cy="2413484"/>
          </a:xfrm>
        </p:grpSpPr>
        <p:sp>
          <p:nvSpPr>
            <p:cNvPr name="Freeform 3" id="3"/>
            <p:cNvSpPr/>
            <p:nvPr/>
          </p:nvSpPr>
          <p:spPr>
            <a:xfrm flipH="false" flipV="false" rot="0">
              <a:off x="0" y="0"/>
              <a:ext cx="4572546" cy="2413484"/>
            </a:xfrm>
            <a:custGeom>
              <a:avLst/>
              <a:gdLst/>
              <a:ahLst/>
              <a:cxnLst/>
              <a:rect r="r" b="b" t="t" l="l"/>
              <a:pathLst>
                <a:path h="2413484" w="4572546">
                  <a:moveTo>
                    <a:pt x="8027" y="0"/>
                  </a:moveTo>
                  <a:lnTo>
                    <a:pt x="4564519" y="0"/>
                  </a:lnTo>
                  <a:cubicBezTo>
                    <a:pt x="4566648" y="0"/>
                    <a:pt x="4568689" y="846"/>
                    <a:pt x="4570195" y="2351"/>
                  </a:cubicBezTo>
                  <a:cubicBezTo>
                    <a:pt x="4571700" y="3856"/>
                    <a:pt x="4572546" y="5898"/>
                    <a:pt x="4572546" y="8027"/>
                  </a:cubicBezTo>
                  <a:lnTo>
                    <a:pt x="4572546" y="2405457"/>
                  </a:lnTo>
                  <a:cubicBezTo>
                    <a:pt x="4572546" y="2407586"/>
                    <a:pt x="4571700" y="2409628"/>
                    <a:pt x="4570195" y="2411133"/>
                  </a:cubicBezTo>
                  <a:cubicBezTo>
                    <a:pt x="4568689" y="2412638"/>
                    <a:pt x="4566648" y="2413484"/>
                    <a:pt x="4564519" y="2413484"/>
                  </a:cubicBezTo>
                  <a:lnTo>
                    <a:pt x="8027" y="2413484"/>
                  </a:lnTo>
                  <a:cubicBezTo>
                    <a:pt x="5898" y="2413484"/>
                    <a:pt x="3856" y="2412638"/>
                    <a:pt x="2351" y="2411133"/>
                  </a:cubicBezTo>
                  <a:cubicBezTo>
                    <a:pt x="846" y="2409628"/>
                    <a:pt x="0" y="2407586"/>
                    <a:pt x="0" y="2405457"/>
                  </a:cubicBezTo>
                  <a:lnTo>
                    <a:pt x="0" y="8027"/>
                  </a:lnTo>
                  <a:cubicBezTo>
                    <a:pt x="0" y="5898"/>
                    <a:pt x="846" y="3856"/>
                    <a:pt x="2351" y="2351"/>
                  </a:cubicBezTo>
                  <a:cubicBezTo>
                    <a:pt x="3856" y="846"/>
                    <a:pt x="5898" y="0"/>
                    <a:pt x="8027" y="0"/>
                  </a:cubicBezTo>
                  <a:close/>
                </a:path>
              </a:pathLst>
            </a:custGeom>
            <a:solidFill>
              <a:srgbClr val="E9F7FF"/>
            </a:solidFill>
            <a:ln w="38100" cap="sq">
              <a:solidFill>
                <a:srgbClr val="64CFF1"/>
              </a:solidFill>
              <a:prstDash val="solid"/>
              <a:miter/>
            </a:ln>
          </p:spPr>
        </p:sp>
        <p:sp>
          <p:nvSpPr>
            <p:cNvPr name="TextBox 4" id="4"/>
            <p:cNvSpPr txBox="true"/>
            <p:nvPr/>
          </p:nvSpPr>
          <p:spPr>
            <a:xfrm>
              <a:off x="0" y="-38100"/>
              <a:ext cx="4572546" cy="2451584"/>
            </a:xfrm>
            <a:prstGeom prst="rect">
              <a:avLst/>
            </a:prstGeom>
          </p:spPr>
          <p:txBody>
            <a:bodyPr anchor="ctr" rtlCol="false" tIns="50800" lIns="50800" bIns="50800" rIns="50800"/>
            <a:lstStyle/>
            <a:p>
              <a:pPr algn="ctr">
                <a:lnSpc>
                  <a:spcPts val="2659"/>
                </a:lnSpc>
                <a:spcBef>
                  <a:spcPct val="0"/>
                </a:spcBef>
              </a:pPr>
            </a:p>
          </p:txBody>
        </p:sp>
      </p:grpSp>
      <p:grpSp>
        <p:nvGrpSpPr>
          <p:cNvPr name="Group 5" id="5"/>
          <p:cNvGrpSpPr/>
          <p:nvPr/>
        </p:nvGrpSpPr>
        <p:grpSpPr>
          <a:xfrm rot="0">
            <a:off x="9864721" y="1153008"/>
            <a:ext cx="6757500" cy="7252267"/>
            <a:chOff x="0" y="0"/>
            <a:chExt cx="1779753" cy="1910062"/>
          </a:xfrm>
        </p:grpSpPr>
        <p:sp>
          <p:nvSpPr>
            <p:cNvPr name="Freeform 6" id="6"/>
            <p:cNvSpPr/>
            <p:nvPr/>
          </p:nvSpPr>
          <p:spPr>
            <a:xfrm flipH="false" flipV="false" rot="0">
              <a:off x="0" y="0"/>
              <a:ext cx="1779753" cy="1910062"/>
            </a:xfrm>
            <a:custGeom>
              <a:avLst/>
              <a:gdLst/>
              <a:ahLst/>
              <a:cxnLst/>
              <a:rect r="r" b="b" t="t" l="l"/>
              <a:pathLst>
                <a:path h="1910062" w="1779753">
                  <a:moveTo>
                    <a:pt x="0" y="0"/>
                  </a:moveTo>
                  <a:lnTo>
                    <a:pt x="1779753" y="0"/>
                  </a:lnTo>
                  <a:lnTo>
                    <a:pt x="1779753" y="1910062"/>
                  </a:lnTo>
                  <a:lnTo>
                    <a:pt x="0" y="1910062"/>
                  </a:lnTo>
                  <a:close/>
                </a:path>
              </a:pathLst>
            </a:custGeom>
            <a:solidFill>
              <a:srgbClr val="FFFFFF"/>
            </a:solidFill>
            <a:ln cap="sq">
              <a:noFill/>
              <a:prstDash val="solid"/>
              <a:miter/>
            </a:ln>
          </p:spPr>
        </p:sp>
        <p:sp>
          <p:nvSpPr>
            <p:cNvPr name="TextBox 7" id="7"/>
            <p:cNvSpPr txBox="true"/>
            <p:nvPr/>
          </p:nvSpPr>
          <p:spPr>
            <a:xfrm>
              <a:off x="0" y="-38100"/>
              <a:ext cx="1779753" cy="1948162"/>
            </a:xfrm>
            <a:prstGeom prst="rect">
              <a:avLst/>
            </a:prstGeom>
          </p:spPr>
          <p:txBody>
            <a:bodyPr anchor="ctr" rtlCol="false" tIns="50800" lIns="50800" bIns="50800" rIns="50800"/>
            <a:lstStyle/>
            <a:p>
              <a:pPr algn="ctr">
                <a:lnSpc>
                  <a:spcPts val="2659"/>
                </a:lnSpc>
                <a:spcBef>
                  <a:spcPct val="0"/>
                </a:spcBef>
              </a:pPr>
            </a:p>
          </p:txBody>
        </p:sp>
      </p:grpSp>
      <p:grpSp>
        <p:nvGrpSpPr>
          <p:cNvPr name="Group 8" id="8"/>
          <p:cNvGrpSpPr/>
          <p:nvPr/>
        </p:nvGrpSpPr>
        <p:grpSpPr>
          <a:xfrm rot="0">
            <a:off x="10099232" y="1258265"/>
            <a:ext cx="6333955" cy="7022701"/>
            <a:chOff x="0" y="0"/>
            <a:chExt cx="8445273" cy="9363602"/>
          </a:xfrm>
        </p:grpSpPr>
        <p:pic>
          <p:nvPicPr>
            <p:cNvPr name="Picture 9" id="9"/>
            <p:cNvPicPr>
              <a:picLocks noChangeAspect="true"/>
            </p:cNvPicPr>
            <p:nvPr/>
          </p:nvPicPr>
          <p:blipFill>
            <a:blip r:embed="rId2"/>
            <a:srcRect l="4426" t="10229" r="41630" b="0"/>
            <a:stretch>
              <a:fillRect/>
            </a:stretch>
          </p:blipFill>
          <p:spPr>
            <a:xfrm flipH="false" flipV="false">
              <a:off x="0" y="0"/>
              <a:ext cx="8445273" cy="9363602"/>
            </a:xfrm>
            <a:prstGeom prst="rect">
              <a:avLst/>
            </a:prstGeom>
          </p:spPr>
        </p:pic>
      </p:grpSp>
      <p:grpSp>
        <p:nvGrpSpPr>
          <p:cNvPr name="Group 10" id="10"/>
          <p:cNvGrpSpPr/>
          <p:nvPr/>
        </p:nvGrpSpPr>
        <p:grpSpPr>
          <a:xfrm rot="0">
            <a:off x="-670242" y="1422019"/>
            <a:ext cx="9814242" cy="1067442"/>
            <a:chOff x="0" y="0"/>
            <a:chExt cx="2584821" cy="281137"/>
          </a:xfrm>
        </p:grpSpPr>
        <p:sp>
          <p:nvSpPr>
            <p:cNvPr name="Freeform 11" id="11"/>
            <p:cNvSpPr/>
            <p:nvPr/>
          </p:nvSpPr>
          <p:spPr>
            <a:xfrm flipH="false" flipV="false" rot="0">
              <a:off x="0" y="0"/>
              <a:ext cx="2584821" cy="281137"/>
            </a:xfrm>
            <a:custGeom>
              <a:avLst/>
              <a:gdLst/>
              <a:ahLst/>
              <a:cxnLst/>
              <a:rect r="r" b="b" t="t" l="l"/>
              <a:pathLst>
                <a:path h="281137" w="2584821">
                  <a:moveTo>
                    <a:pt x="14199" y="0"/>
                  </a:moveTo>
                  <a:lnTo>
                    <a:pt x="2570622" y="0"/>
                  </a:lnTo>
                  <a:cubicBezTo>
                    <a:pt x="2574388" y="0"/>
                    <a:pt x="2577999" y="1496"/>
                    <a:pt x="2580662" y="4159"/>
                  </a:cubicBezTo>
                  <a:cubicBezTo>
                    <a:pt x="2583325" y="6822"/>
                    <a:pt x="2584821" y="10433"/>
                    <a:pt x="2584821" y="14199"/>
                  </a:cubicBezTo>
                  <a:lnTo>
                    <a:pt x="2584821" y="266938"/>
                  </a:lnTo>
                  <a:cubicBezTo>
                    <a:pt x="2584821" y="270704"/>
                    <a:pt x="2583325" y="274315"/>
                    <a:pt x="2580662" y="276978"/>
                  </a:cubicBezTo>
                  <a:cubicBezTo>
                    <a:pt x="2577999" y="279641"/>
                    <a:pt x="2574388" y="281137"/>
                    <a:pt x="2570622" y="281137"/>
                  </a:cubicBezTo>
                  <a:lnTo>
                    <a:pt x="14199" y="281137"/>
                  </a:lnTo>
                  <a:cubicBezTo>
                    <a:pt x="10433" y="281137"/>
                    <a:pt x="6822" y="279641"/>
                    <a:pt x="4159" y="276978"/>
                  </a:cubicBezTo>
                  <a:cubicBezTo>
                    <a:pt x="1496" y="274315"/>
                    <a:pt x="0" y="270704"/>
                    <a:pt x="0" y="266938"/>
                  </a:cubicBezTo>
                  <a:lnTo>
                    <a:pt x="0" y="14199"/>
                  </a:lnTo>
                  <a:cubicBezTo>
                    <a:pt x="0" y="10433"/>
                    <a:pt x="1496" y="6822"/>
                    <a:pt x="4159" y="4159"/>
                  </a:cubicBezTo>
                  <a:cubicBezTo>
                    <a:pt x="6822" y="1496"/>
                    <a:pt x="10433" y="0"/>
                    <a:pt x="14199" y="0"/>
                  </a:cubicBezTo>
                  <a:close/>
                </a:path>
              </a:pathLst>
            </a:custGeom>
            <a:solidFill>
              <a:srgbClr val="FFFFFF"/>
            </a:solidFill>
            <a:ln w="38100" cap="sq">
              <a:solidFill>
                <a:srgbClr val="64CFF1"/>
              </a:solidFill>
              <a:prstDash val="solid"/>
              <a:miter/>
            </a:ln>
          </p:spPr>
        </p:sp>
        <p:sp>
          <p:nvSpPr>
            <p:cNvPr name="TextBox 12" id="12"/>
            <p:cNvSpPr txBox="true"/>
            <p:nvPr/>
          </p:nvSpPr>
          <p:spPr>
            <a:xfrm>
              <a:off x="0" y="-38100"/>
              <a:ext cx="2584821" cy="319237"/>
            </a:xfrm>
            <a:prstGeom prst="rect">
              <a:avLst/>
            </a:prstGeom>
          </p:spPr>
          <p:txBody>
            <a:bodyPr anchor="ctr" rtlCol="false" tIns="50800" lIns="50800" bIns="50800" rIns="50800"/>
            <a:lstStyle/>
            <a:p>
              <a:pPr algn="ctr">
                <a:lnSpc>
                  <a:spcPts val="2659"/>
                </a:lnSpc>
                <a:spcBef>
                  <a:spcPct val="0"/>
                </a:spcBef>
              </a:pPr>
            </a:p>
          </p:txBody>
        </p:sp>
      </p:grpSp>
      <p:grpSp>
        <p:nvGrpSpPr>
          <p:cNvPr name="Group 13" id="13"/>
          <p:cNvGrpSpPr/>
          <p:nvPr/>
        </p:nvGrpSpPr>
        <p:grpSpPr>
          <a:xfrm rot="0">
            <a:off x="-2408957" y="8659759"/>
            <a:ext cx="21884247" cy="842281"/>
            <a:chOff x="0" y="0"/>
            <a:chExt cx="5763752" cy="221835"/>
          </a:xfrm>
        </p:grpSpPr>
        <p:sp>
          <p:nvSpPr>
            <p:cNvPr name="Freeform 14" id="14"/>
            <p:cNvSpPr/>
            <p:nvPr/>
          </p:nvSpPr>
          <p:spPr>
            <a:xfrm flipH="false" flipV="false" rot="0">
              <a:off x="0" y="0"/>
              <a:ext cx="5763752" cy="221835"/>
            </a:xfrm>
            <a:custGeom>
              <a:avLst/>
              <a:gdLst/>
              <a:ahLst/>
              <a:cxnLst/>
              <a:rect r="r" b="b" t="t" l="l"/>
              <a:pathLst>
                <a:path h="221835" w="5763752">
                  <a:moveTo>
                    <a:pt x="6368" y="0"/>
                  </a:moveTo>
                  <a:lnTo>
                    <a:pt x="5757385" y="0"/>
                  </a:lnTo>
                  <a:cubicBezTo>
                    <a:pt x="5760901" y="0"/>
                    <a:pt x="5763752" y="2851"/>
                    <a:pt x="5763752" y="6368"/>
                  </a:cubicBezTo>
                  <a:lnTo>
                    <a:pt x="5763752" y="215468"/>
                  </a:lnTo>
                  <a:cubicBezTo>
                    <a:pt x="5763752" y="217156"/>
                    <a:pt x="5763082" y="218776"/>
                    <a:pt x="5761887" y="219970"/>
                  </a:cubicBezTo>
                  <a:cubicBezTo>
                    <a:pt x="5760693" y="221164"/>
                    <a:pt x="5759074" y="221835"/>
                    <a:pt x="5757385" y="221835"/>
                  </a:cubicBezTo>
                  <a:lnTo>
                    <a:pt x="6368" y="221835"/>
                  </a:lnTo>
                  <a:cubicBezTo>
                    <a:pt x="2851" y="221835"/>
                    <a:pt x="0" y="218984"/>
                    <a:pt x="0" y="215468"/>
                  </a:cubicBezTo>
                  <a:lnTo>
                    <a:pt x="0" y="6368"/>
                  </a:lnTo>
                  <a:cubicBezTo>
                    <a:pt x="0" y="2851"/>
                    <a:pt x="2851" y="0"/>
                    <a:pt x="6368" y="0"/>
                  </a:cubicBezTo>
                  <a:close/>
                </a:path>
              </a:pathLst>
            </a:custGeom>
            <a:solidFill>
              <a:srgbClr val="FFFFFF"/>
            </a:solidFill>
            <a:ln w="38100" cap="sq">
              <a:solidFill>
                <a:srgbClr val="64CFF1"/>
              </a:solidFill>
              <a:prstDash val="solid"/>
              <a:miter/>
            </a:ln>
          </p:spPr>
        </p:sp>
        <p:sp>
          <p:nvSpPr>
            <p:cNvPr name="TextBox 15" id="15"/>
            <p:cNvSpPr txBox="true"/>
            <p:nvPr/>
          </p:nvSpPr>
          <p:spPr>
            <a:xfrm>
              <a:off x="0" y="-38100"/>
              <a:ext cx="5763752" cy="259935"/>
            </a:xfrm>
            <a:prstGeom prst="rect">
              <a:avLst/>
            </a:prstGeom>
          </p:spPr>
          <p:txBody>
            <a:bodyPr anchor="ctr" rtlCol="false" tIns="50800" lIns="50800" bIns="50800" rIns="50800"/>
            <a:lstStyle/>
            <a:p>
              <a:pPr algn="ctr">
                <a:lnSpc>
                  <a:spcPts val="2659"/>
                </a:lnSpc>
                <a:spcBef>
                  <a:spcPct val="0"/>
                </a:spcBef>
              </a:pPr>
            </a:p>
          </p:txBody>
        </p:sp>
      </p:grpSp>
      <p:sp>
        <p:nvSpPr>
          <p:cNvPr name="TextBox 16" id="16"/>
          <p:cNvSpPr txBox="true"/>
          <p:nvPr/>
        </p:nvSpPr>
        <p:spPr>
          <a:xfrm rot="0">
            <a:off x="463308" y="1473255"/>
            <a:ext cx="8680692" cy="869720"/>
          </a:xfrm>
          <a:prstGeom prst="rect">
            <a:avLst/>
          </a:prstGeom>
        </p:spPr>
        <p:txBody>
          <a:bodyPr anchor="t" rtlCol="false" tIns="0" lIns="0" bIns="0" rIns="0">
            <a:spAutoFit/>
          </a:bodyPr>
          <a:lstStyle/>
          <a:p>
            <a:pPr algn="ctr">
              <a:lnSpc>
                <a:spcPts val="7187"/>
              </a:lnSpc>
            </a:pPr>
            <a:r>
              <a:rPr lang="en-US" sz="5134">
                <a:solidFill>
                  <a:srgbClr val="000000"/>
                </a:solidFill>
                <a:latin typeface="Cinzel Bold"/>
              </a:rPr>
              <a:t>COVA + CSLE Learning</a:t>
            </a:r>
          </a:p>
        </p:txBody>
      </p:sp>
      <p:sp>
        <p:nvSpPr>
          <p:cNvPr name="TextBox 17" id="17"/>
          <p:cNvSpPr txBox="true"/>
          <p:nvPr/>
        </p:nvSpPr>
        <p:spPr>
          <a:xfrm rot="0">
            <a:off x="5992112" y="8878970"/>
            <a:ext cx="6303776" cy="365760"/>
          </a:xfrm>
          <a:prstGeom prst="rect">
            <a:avLst/>
          </a:prstGeom>
        </p:spPr>
        <p:txBody>
          <a:bodyPr anchor="t" rtlCol="false" tIns="0" lIns="0" bIns="0" rIns="0">
            <a:spAutoFit/>
          </a:bodyPr>
          <a:lstStyle/>
          <a:p>
            <a:pPr algn="ctr">
              <a:lnSpc>
                <a:spcPts val="2940"/>
              </a:lnSpc>
            </a:pPr>
            <a:r>
              <a:rPr lang="en-US" sz="2100">
                <a:solidFill>
                  <a:srgbClr val="000000"/>
                </a:solidFill>
                <a:latin typeface="Cardo Bold"/>
              </a:rPr>
              <a:t>The Advisor That Cares | advising.blog</a:t>
            </a:r>
          </a:p>
        </p:txBody>
      </p:sp>
      <p:sp>
        <p:nvSpPr>
          <p:cNvPr name="TextBox 18" id="18"/>
          <p:cNvSpPr txBox="true"/>
          <p:nvPr/>
        </p:nvSpPr>
        <p:spPr>
          <a:xfrm rot="0">
            <a:off x="1028700" y="8869445"/>
            <a:ext cx="2278428" cy="365760"/>
          </a:xfrm>
          <a:prstGeom prst="rect">
            <a:avLst/>
          </a:prstGeom>
        </p:spPr>
        <p:txBody>
          <a:bodyPr anchor="t" rtlCol="false" tIns="0" lIns="0" bIns="0" rIns="0">
            <a:spAutoFit/>
          </a:bodyPr>
          <a:lstStyle/>
          <a:p>
            <a:pPr>
              <a:lnSpc>
                <a:spcPts val="2940"/>
              </a:lnSpc>
            </a:pPr>
            <a:r>
              <a:rPr lang="en-US" sz="2100">
                <a:solidFill>
                  <a:srgbClr val="000000"/>
                </a:solidFill>
                <a:latin typeface="Cardo Bold"/>
              </a:rPr>
              <a:t>COVA + CSLE</a:t>
            </a:r>
          </a:p>
        </p:txBody>
      </p:sp>
      <p:sp>
        <p:nvSpPr>
          <p:cNvPr name="TextBox 19" id="19"/>
          <p:cNvSpPr txBox="true"/>
          <p:nvPr/>
        </p:nvSpPr>
        <p:spPr>
          <a:xfrm rot="0">
            <a:off x="14981938" y="8869445"/>
            <a:ext cx="2278428" cy="365760"/>
          </a:xfrm>
          <a:prstGeom prst="rect">
            <a:avLst/>
          </a:prstGeom>
        </p:spPr>
        <p:txBody>
          <a:bodyPr anchor="t" rtlCol="false" tIns="0" lIns="0" bIns="0" rIns="0">
            <a:spAutoFit/>
          </a:bodyPr>
          <a:lstStyle/>
          <a:p>
            <a:pPr algn="r">
              <a:lnSpc>
                <a:spcPts val="2940"/>
              </a:lnSpc>
            </a:pPr>
            <a:r>
              <a:rPr lang="en-US" sz="2100">
                <a:solidFill>
                  <a:srgbClr val="000000"/>
                </a:solidFill>
                <a:latin typeface="Cardo Bold"/>
              </a:rPr>
              <a:t>3</a:t>
            </a:r>
          </a:p>
        </p:txBody>
      </p:sp>
      <p:sp>
        <p:nvSpPr>
          <p:cNvPr name="TextBox 20" id="20"/>
          <p:cNvSpPr txBox="true"/>
          <p:nvPr/>
        </p:nvSpPr>
        <p:spPr>
          <a:xfrm rot="0">
            <a:off x="879012" y="2642214"/>
            <a:ext cx="8264988" cy="5819140"/>
          </a:xfrm>
          <a:prstGeom prst="rect">
            <a:avLst/>
          </a:prstGeom>
        </p:spPr>
        <p:txBody>
          <a:bodyPr anchor="t" rtlCol="false" tIns="0" lIns="0" bIns="0" rIns="0">
            <a:spAutoFit/>
          </a:bodyPr>
          <a:lstStyle/>
          <a:p>
            <a:pPr marL="690884" indent="-345442" lvl="1">
              <a:lnSpc>
                <a:spcPts val="4480"/>
              </a:lnSpc>
              <a:buFont typeface="Arial"/>
              <a:buChar char="•"/>
            </a:pPr>
            <a:r>
              <a:rPr lang="en-US" sz="3200">
                <a:solidFill>
                  <a:srgbClr val="000000"/>
                </a:solidFill>
                <a:latin typeface="Cardo Bold"/>
              </a:rPr>
              <a:t>COVA: </a:t>
            </a:r>
            <a:r>
              <a:rPr lang="en-US" sz="3200">
                <a:solidFill>
                  <a:srgbClr val="000000"/>
                </a:solidFill>
                <a:latin typeface="Cardo"/>
              </a:rPr>
              <a:t>choice (c), ownership (o), and voice (v) in an authentic (a) learning environment</a:t>
            </a:r>
          </a:p>
          <a:p>
            <a:pPr>
              <a:lnSpc>
                <a:spcPts val="4480"/>
              </a:lnSpc>
            </a:pPr>
          </a:p>
          <a:p>
            <a:pPr marL="690884" indent="-345442" lvl="1">
              <a:lnSpc>
                <a:spcPts val="4480"/>
              </a:lnSpc>
              <a:buFont typeface="Arial"/>
              <a:buChar char="•"/>
            </a:pPr>
            <a:r>
              <a:rPr lang="en-US" sz="3200">
                <a:solidFill>
                  <a:srgbClr val="000000"/>
                </a:solidFill>
                <a:latin typeface="Cardo Bold"/>
              </a:rPr>
              <a:t>CSLE: </a:t>
            </a:r>
            <a:r>
              <a:rPr lang="en-US" sz="3200">
                <a:solidFill>
                  <a:srgbClr val="000000"/>
                </a:solidFill>
                <a:latin typeface="Cardo"/>
              </a:rPr>
              <a:t>creating (c) significant (s) learning (l) environments (e)</a:t>
            </a:r>
          </a:p>
          <a:p>
            <a:pPr>
              <a:lnSpc>
                <a:spcPts val="4480"/>
              </a:lnSpc>
            </a:pPr>
          </a:p>
          <a:p>
            <a:pPr>
              <a:lnSpc>
                <a:spcPts val="5040"/>
              </a:lnSpc>
            </a:pPr>
            <a:r>
              <a:rPr lang="en-US" sz="3600">
                <a:solidFill>
                  <a:srgbClr val="000000"/>
                </a:solidFill>
                <a:latin typeface="Cardo"/>
              </a:rPr>
              <a:t>Over the last two years COVA + CSLE have aided my learning process by quite effectively, igniting my learners mindset.</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B1EBCB"/>
        </a:solidFill>
      </p:bgPr>
    </p:bg>
    <p:spTree>
      <p:nvGrpSpPr>
        <p:cNvPr id="1" name=""/>
        <p:cNvGrpSpPr/>
        <p:nvPr/>
      </p:nvGrpSpPr>
      <p:grpSpPr>
        <a:xfrm>
          <a:off x="0" y="0"/>
          <a:ext cx="0" cy="0"/>
          <a:chOff x="0" y="0"/>
          <a:chExt cx="0" cy="0"/>
        </a:xfrm>
      </p:grpSpPr>
      <p:grpSp>
        <p:nvGrpSpPr>
          <p:cNvPr name="Group 2" id="2"/>
          <p:cNvGrpSpPr/>
          <p:nvPr/>
        </p:nvGrpSpPr>
        <p:grpSpPr>
          <a:xfrm rot="0">
            <a:off x="463308" y="561652"/>
            <a:ext cx="17361385" cy="9163696"/>
            <a:chOff x="0" y="0"/>
            <a:chExt cx="4572546" cy="2413484"/>
          </a:xfrm>
        </p:grpSpPr>
        <p:sp>
          <p:nvSpPr>
            <p:cNvPr name="Freeform 3" id="3"/>
            <p:cNvSpPr/>
            <p:nvPr/>
          </p:nvSpPr>
          <p:spPr>
            <a:xfrm flipH="false" flipV="false" rot="0">
              <a:off x="0" y="0"/>
              <a:ext cx="4572546" cy="2413484"/>
            </a:xfrm>
            <a:custGeom>
              <a:avLst/>
              <a:gdLst/>
              <a:ahLst/>
              <a:cxnLst/>
              <a:rect r="r" b="b" t="t" l="l"/>
              <a:pathLst>
                <a:path h="2413484" w="4572546">
                  <a:moveTo>
                    <a:pt x="8027" y="0"/>
                  </a:moveTo>
                  <a:lnTo>
                    <a:pt x="4564519" y="0"/>
                  </a:lnTo>
                  <a:cubicBezTo>
                    <a:pt x="4566648" y="0"/>
                    <a:pt x="4568689" y="846"/>
                    <a:pt x="4570195" y="2351"/>
                  </a:cubicBezTo>
                  <a:cubicBezTo>
                    <a:pt x="4571700" y="3856"/>
                    <a:pt x="4572546" y="5898"/>
                    <a:pt x="4572546" y="8027"/>
                  </a:cubicBezTo>
                  <a:lnTo>
                    <a:pt x="4572546" y="2405457"/>
                  </a:lnTo>
                  <a:cubicBezTo>
                    <a:pt x="4572546" y="2407586"/>
                    <a:pt x="4571700" y="2409628"/>
                    <a:pt x="4570195" y="2411133"/>
                  </a:cubicBezTo>
                  <a:cubicBezTo>
                    <a:pt x="4568689" y="2412638"/>
                    <a:pt x="4566648" y="2413484"/>
                    <a:pt x="4564519" y="2413484"/>
                  </a:cubicBezTo>
                  <a:lnTo>
                    <a:pt x="8027" y="2413484"/>
                  </a:lnTo>
                  <a:cubicBezTo>
                    <a:pt x="5898" y="2413484"/>
                    <a:pt x="3856" y="2412638"/>
                    <a:pt x="2351" y="2411133"/>
                  </a:cubicBezTo>
                  <a:cubicBezTo>
                    <a:pt x="846" y="2409628"/>
                    <a:pt x="0" y="2407586"/>
                    <a:pt x="0" y="2405457"/>
                  </a:cubicBezTo>
                  <a:lnTo>
                    <a:pt x="0" y="8027"/>
                  </a:lnTo>
                  <a:cubicBezTo>
                    <a:pt x="0" y="5898"/>
                    <a:pt x="846" y="3856"/>
                    <a:pt x="2351" y="2351"/>
                  </a:cubicBezTo>
                  <a:cubicBezTo>
                    <a:pt x="3856" y="846"/>
                    <a:pt x="5898" y="0"/>
                    <a:pt x="8027" y="0"/>
                  </a:cubicBezTo>
                  <a:close/>
                </a:path>
              </a:pathLst>
            </a:custGeom>
            <a:solidFill>
              <a:srgbClr val="E9F7FF"/>
            </a:solidFill>
            <a:ln w="38100" cap="sq">
              <a:solidFill>
                <a:srgbClr val="64CFF1"/>
              </a:solidFill>
              <a:prstDash val="solid"/>
              <a:miter/>
            </a:ln>
          </p:spPr>
        </p:sp>
        <p:sp>
          <p:nvSpPr>
            <p:cNvPr name="TextBox 4" id="4"/>
            <p:cNvSpPr txBox="true"/>
            <p:nvPr/>
          </p:nvSpPr>
          <p:spPr>
            <a:xfrm>
              <a:off x="0" y="-38100"/>
              <a:ext cx="4572546" cy="2451584"/>
            </a:xfrm>
            <a:prstGeom prst="rect">
              <a:avLst/>
            </a:prstGeom>
          </p:spPr>
          <p:txBody>
            <a:bodyPr anchor="ctr" rtlCol="false" tIns="50800" lIns="50800" bIns="50800" rIns="50800"/>
            <a:lstStyle/>
            <a:p>
              <a:pPr algn="ctr">
                <a:lnSpc>
                  <a:spcPts val="2659"/>
                </a:lnSpc>
                <a:spcBef>
                  <a:spcPct val="0"/>
                </a:spcBef>
              </a:pPr>
            </a:p>
          </p:txBody>
        </p:sp>
      </p:grpSp>
      <p:grpSp>
        <p:nvGrpSpPr>
          <p:cNvPr name="Group 5" id="5"/>
          <p:cNvGrpSpPr/>
          <p:nvPr/>
        </p:nvGrpSpPr>
        <p:grpSpPr>
          <a:xfrm rot="0">
            <a:off x="1372757" y="1133958"/>
            <a:ext cx="6757500" cy="7252267"/>
            <a:chOff x="0" y="0"/>
            <a:chExt cx="1779753" cy="1910062"/>
          </a:xfrm>
        </p:grpSpPr>
        <p:sp>
          <p:nvSpPr>
            <p:cNvPr name="Freeform 6" id="6"/>
            <p:cNvSpPr/>
            <p:nvPr/>
          </p:nvSpPr>
          <p:spPr>
            <a:xfrm flipH="false" flipV="false" rot="0">
              <a:off x="0" y="0"/>
              <a:ext cx="1779753" cy="1910062"/>
            </a:xfrm>
            <a:custGeom>
              <a:avLst/>
              <a:gdLst/>
              <a:ahLst/>
              <a:cxnLst/>
              <a:rect r="r" b="b" t="t" l="l"/>
              <a:pathLst>
                <a:path h="1910062" w="1779753">
                  <a:moveTo>
                    <a:pt x="0" y="0"/>
                  </a:moveTo>
                  <a:lnTo>
                    <a:pt x="1779753" y="0"/>
                  </a:lnTo>
                  <a:lnTo>
                    <a:pt x="1779753" y="1910062"/>
                  </a:lnTo>
                  <a:lnTo>
                    <a:pt x="0" y="1910062"/>
                  </a:lnTo>
                  <a:close/>
                </a:path>
              </a:pathLst>
            </a:custGeom>
            <a:solidFill>
              <a:srgbClr val="FFFFFF"/>
            </a:solidFill>
            <a:ln cap="sq">
              <a:noFill/>
              <a:prstDash val="solid"/>
              <a:miter/>
            </a:ln>
          </p:spPr>
        </p:sp>
        <p:sp>
          <p:nvSpPr>
            <p:cNvPr name="TextBox 7" id="7"/>
            <p:cNvSpPr txBox="true"/>
            <p:nvPr/>
          </p:nvSpPr>
          <p:spPr>
            <a:xfrm>
              <a:off x="0" y="-38100"/>
              <a:ext cx="1779753" cy="1948162"/>
            </a:xfrm>
            <a:prstGeom prst="rect">
              <a:avLst/>
            </a:prstGeom>
          </p:spPr>
          <p:txBody>
            <a:bodyPr anchor="ctr" rtlCol="false" tIns="50800" lIns="50800" bIns="50800" rIns="50800"/>
            <a:lstStyle/>
            <a:p>
              <a:pPr algn="ctr">
                <a:lnSpc>
                  <a:spcPts val="2659"/>
                </a:lnSpc>
                <a:spcBef>
                  <a:spcPct val="0"/>
                </a:spcBef>
              </a:pPr>
            </a:p>
          </p:txBody>
        </p:sp>
      </p:grpSp>
      <p:grpSp>
        <p:nvGrpSpPr>
          <p:cNvPr name="Group 8" id="8"/>
          <p:cNvGrpSpPr/>
          <p:nvPr/>
        </p:nvGrpSpPr>
        <p:grpSpPr>
          <a:xfrm rot="0">
            <a:off x="1607268" y="1239215"/>
            <a:ext cx="6333955" cy="7022701"/>
            <a:chOff x="0" y="0"/>
            <a:chExt cx="8445273" cy="9363602"/>
          </a:xfrm>
        </p:grpSpPr>
        <p:pic>
          <p:nvPicPr>
            <p:cNvPr name="Picture 9" id="9"/>
            <p:cNvPicPr>
              <a:picLocks noChangeAspect="true"/>
            </p:cNvPicPr>
            <p:nvPr/>
          </p:nvPicPr>
          <p:blipFill>
            <a:blip r:embed="rId2"/>
            <a:srcRect l="12874" t="0" r="11976" b="16679"/>
            <a:stretch>
              <a:fillRect/>
            </a:stretch>
          </p:blipFill>
          <p:spPr>
            <a:xfrm flipH="false" flipV="false">
              <a:off x="0" y="0"/>
              <a:ext cx="8445273" cy="9363602"/>
            </a:xfrm>
            <a:prstGeom prst="rect">
              <a:avLst/>
            </a:prstGeom>
          </p:spPr>
        </p:pic>
      </p:grpSp>
      <p:grpSp>
        <p:nvGrpSpPr>
          <p:cNvPr name="Group 10" id="10"/>
          <p:cNvGrpSpPr/>
          <p:nvPr/>
        </p:nvGrpSpPr>
        <p:grpSpPr>
          <a:xfrm rot="0">
            <a:off x="8533167" y="1133958"/>
            <a:ext cx="10425075" cy="1067442"/>
            <a:chOff x="0" y="0"/>
            <a:chExt cx="2745699" cy="281137"/>
          </a:xfrm>
        </p:grpSpPr>
        <p:sp>
          <p:nvSpPr>
            <p:cNvPr name="Freeform 11" id="11"/>
            <p:cNvSpPr/>
            <p:nvPr/>
          </p:nvSpPr>
          <p:spPr>
            <a:xfrm flipH="false" flipV="false" rot="0">
              <a:off x="0" y="0"/>
              <a:ext cx="2745699" cy="281137"/>
            </a:xfrm>
            <a:custGeom>
              <a:avLst/>
              <a:gdLst/>
              <a:ahLst/>
              <a:cxnLst/>
              <a:rect r="r" b="b" t="t" l="l"/>
              <a:pathLst>
                <a:path h="281137" w="2745699">
                  <a:moveTo>
                    <a:pt x="13367" y="0"/>
                  </a:moveTo>
                  <a:lnTo>
                    <a:pt x="2732332" y="0"/>
                  </a:lnTo>
                  <a:cubicBezTo>
                    <a:pt x="2739714" y="0"/>
                    <a:pt x="2745699" y="5985"/>
                    <a:pt x="2745699" y="13367"/>
                  </a:cubicBezTo>
                  <a:lnTo>
                    <a:pt x="2745699" y="267770"/>
                  </a:lnTo>
                  <a:cubicBezTo>
                    <a:pt x="2745699" y="275152"/>
                    <a:pt x="2739714" y="281137"/>
                    <a:pt x="2732332" y="281137"/>
                  </a:cubicBezTo>
                  <a:lnTo>
                    <a:pt x="13367" y="281137"/>
                  </a:lnTo>
                  <a:cubicBezTo>
                    <a:pt x="5985" y="281137"/>
                    <a:pt x="0" y="275152"/>
                    <a:pt x="0" y="267770"/>
                  </a:cubicBezTo>
                  <a:lnTo>
                    <a:pt x="0" y="13367"/>
                  </a:lnTo>
                  <a:cubicBezTo>
                    <a:pt x="0" y="5985"/>
                    <a:pt x="5985" y="0"/>
                    <a:pt x="13367" y="0"/>
                  </a:cubicBezTo>
                  <a:close/>
                </a:path>
              </a:pathLst>
            </a:custGeom>
            <a:solidFill>
              <a:srgbClr val="FFFFFF"/>
            </a:solidFill>
            <a:ln w="38100" cap="sq">
              <a:solidFill>
                <a:srgbClr val="64CFF1"/>
              </a:solidFill>
              <a:prstDash val="solid"/>
              <a:miter/>
            </a:ln>
          </p:spPr>
        </p:sp>
        <p:sp>
          <p:nvSpPr>
            <p:cNvPr name="TextBox 12" id="12"/>
            <p:cNvSpPr txBox="true"/>
            <p:nvPr/>
          </p:nvSpPr>
          <p:spPr>
            <a:xfrm>
              <a:off x="0" y="-38100"/>
              <a:ext cx="2745699" cy="319237"/>
            </a:xfrm>
            <a:prstGeom prst="rect">
              <a:avLst/>
            </a:prstGeom>
          </p:spPr>
          <p:txBody>
            <a:bodyPr anchor="ctr" rtlCol="false" tIns="50800" lIns="50800" bIns="50800" rIns="50800"/>
            <a:lstStyle/>
            <a:p>
              <a:pPr algn="ctr">
                <a:lnSpc>
                  <a:spcPts val="2659"/>
                </a:lnSpc>
                <a:spcBef>
                  <a:spcPct val="0"/>
                </a:spcBef>
              </a:pPr>
            </a:p>
          </p:txBody>
        </p:sp>
      </p:grpSp>
      <p:grpSp>
        <p:nvGrpSpPr>
          <p:cNvPr name="Group 13" id="13"/>
          <p:cNvGrpSpPr/>
          <p:nvPr/>
        </p:nvGrpSpPr>
        <p:grpSpPr>
          <a:xfrm rot="0">
            <a:off x="-2408957" y="8659759"/>
            <a:ext cx="21884247" cy="842281"/>
            <a:chOff x="0" y="0"/>
            <a:chExt cx="5763752" cy="221835"/>
          </a:xfrm>
        </p:grpSpPr>
        <p:sp>
          <p:nvSpPr>
            <p:cNvPr name="Freeform 14" id="14"/>
            <p:cNvSpPr/>
            <p:nvPr/>
          </p:nvSpPr>
          <p:spPr>
            <a:xfrm flipH="false" flipV="false" rot="0">
              <a:off x="0" y="0"/>
              <a:ext cx="5763752" cy="221835"/>
            </a:xfrm>
            <a:custGeom>
              <a:avLst/>
              <a:gdLst/>
              <a:ahLst/>
              <a:cxnLst/>
              <a:rect r="r" b="b" t="t" l="l"/>
              <a:pathLst>
                <a:path h="221835" w="5763752">
                  <a:moveTo>
                    <a:pt x="6368" y="0"/>
                  </a:moveTo>
                  <a:lnTo>
                    <a:pt x="5757385" y="0"/>
                  </a:lnTo>
                  <a:cubicBezTo>
                    <a:pt x="5760901" y="0"/>
                    <a:pt x="5763752" y="2851"/>
                    <a:pt x="5763752" y="6368"/>
                  </a:cubicBezTo>
                  <a:lnTo>
                    <a:pt x="5763752" y="215468"/>
                  </a:lnTo>
                  <a:cubicBezTo>
                    <a:pt x="5763752" y="217156"/>
                    <a:pt x="5763082" y="218776"/>
                    <a:pt x="5761887" y="219970"/>
                  </a:cubicBezTo>
                  <a:cubicBezTo>
                    <a:pt x="5760693" y="221164"/>
                    <a:pt x="5759074" y="221835"/>
                    <a:pt x="5757385" y="221835"/>
                  </a:cubicBezTo>
                  <a:lnTo>
                    <a:pt x="6368" y="221835"/>
                  </a:lnTo>
                  <a:cubicBezTo>
                    <a:pt x="2851" y="221835"/>
                    <a:pt x="0" y="218984"/>
                    <a:pt x="0" y="215468"/>
                  </a:cubicBezTo>
                  <a:lnTo>
                    <a:pt x="0" y="6368"/>
                  </a:lnTo>
                  <a:cubicBezTo>
                    <a:pt x="0" y="2851"/>
                    <a:pt x="2851" y="0"/>
                    <a:pt x="6368" y="0"/>
                  </a:cubicBezTo>
                  <a:close/>
                </a:path>
              </a:pathLst>
            </a:custGeom>
            <a:solidFill>
              <a:srgbClr val="FFFFFF"/>
            </a:solidFill>
            <a:ln w="38100" cap="sq">
              <a:solidFill>
                <a:srgbClr val="64CFF1"/>
              </a:solidFill>
              <a:prstDash val="solid"/>
              <a:miter/>
            </a:ln>
          </p:spPr>
        </p:sp>
        <p:sp>
          <p:nvSpPr>
            <p:cNvPr name="TextBox 15" id="15"/>
            <p:cNvSpPr txBox="true"/>
            <p:nvPr/>
          </p:nvSpPr>
          <p:spPr>
            <a:xfrm>
              <a:off x="0" y="-38100"/>
              <a:ext cx="5763752" cy="259935"/>
            </a:xfrm>
            <a:prstGeom prst="rect">
              <a:avLst/>
            </a:prstGeom>
          </p:spPr>
          <p:txBody>
            <a:bodyPr anchor="ctr" rtlCol="false" tIns="50800" lIns="50800" bIns="50800" rIns="50800"/>
            <a:lstStyle/>
            <a:p>
              <a:pPr algn="ctr">
                <a:lnSpc>
                  <a:spcPts val="2659"/>
                </a:lnSpc>
                <a:spcBef>
                  <a:spcPct val="0"/>
                </a:spcBef>
              </a:pPr>
            </a:p>
          </p:txBody>
        </p:sp>
      </p:grpSp>
      <p:sp>
        <p:nvSpPr>
          <p:cNvPr name="TextBox 16" id="16"/>
          <p:cNvSpPr txBox="true"/>
          <p:nvPr/>
        </p:nvSpPr>
        <p:spPr>
          <a:xfrm rot="0">
            <a:off x="8760326" y="1185194"/>
            <a:ext cx="9064366" cy="869720"/>
          </a:xfrm>
          <a:prstGeom prst="rect">
            <a:avLst/>
          </a:prstGeom>
        </p:spPr>
        <p:txBody>
          <a:bodyPr anchor="t" rtlCol="false" tIns="0" lIns="0" bIns="0" rIns="0">
            <a:spAutoFit/>
          </a:bodyPr>
          <a:lstStyle/>
          <a:p>
            <a:pPr algn="ctr">
              <a:lnSpc>
                <a:spcPts val="7187"/>
              </a:lnSpc>
            </a:pPr>
            <a:r>
              <a:rPr lang="en-US" sz="5134">
                <a:solidFill>
                  <a:srgbClr val="000000"/>
                </a:solidFill>
                <a:latin typeface="Cinzel Bold"/>
              </a:rPr>
              <a:t>Learners mindset</a:t>
            </a:r>
          </a:p>
        </p:txBody>
      </p:sp>
      <p:sp>
        <p:nvSpPr>
          <p:cNvPr name="TextBox 17" id="17"/>
          <p:cNvSpPr txBox="true"/>
          <p:nvPr/>
        </p:nvSpPr>
        <p:spPr>
          <a:xfrm rot="0">
            <a:off x="5992112" y="8878970"/>
            <a:ext cx="6303776" cy="365760"/>
          </a:xfrm>
          <a:prstGeom prst="rect">
            <a:avLst/>
          </a:prstGeom>
        </p:spPr>
        <p:txBody>
          <a:bodyPr anchor="t" rtlCol="false" tIns="0" lIns="0" bIns="0" rIns="0">
            <a:spAutoFit/>
          </a:bodyPr>
          <a:lstStyle/>
          <a:p>
            <a:pPr algn="ctr">
              <a:lnSpc>
                <a:spcPts val="2940"/>
              </a:lnSpc>
            </a:pPr>
            <a:r>
              <a:rPr lang="en-US" sz="2100">
                <a:solidFill>
                  <a:srgbClr val="000000"/>
                </a:solidFill>
                <a:latin typeface="Cardo Bold"/>
              </a:rPr>
              <a:t>The Advisor That Cares | advising.blog</a:t>
            </a:r>
          </a:p>
        </p:txBody>
      </p:sp>
      <p:sp>
        <p:nvSpPr>
          <p:cNvPr name="TextBox 18" id="18"/>
          <p:cNvSpPr txBox="true"/>
          <p:nvPr/>
        </p:nvSpPr>
        <p:spPr>
          <a:xfrm rot="0">
            <a:off x="1028700" y="8869445"/>
            <a:ext cx="2278428" cy="365760"/>
          </a:xfrm>
          <a:prstGeom prst="rect">
            <a:avLst/>
          </a:prstGeom>
        </p:spPr>
        <p:txBody>
          <a:bodyPr anchor="t" rtlCol="false" tIns="0" lIns="0" bIns="0" rIns="0">
            <a:spAutoFit/>
          </a:bodyPr>
          <a:lstStyle/>
          <a:p>
            <a:pPr>
              <a:lnSpc>
                <a:spcPts val="2940"/>
              </a:lnSpc>
            </a:pPr>
            <a:r>
              <a:rPr lang="en-US" sz="2100">
                <a:solidFill>
                  <a:srgbClr val="000000"/>
                </a:solidFill>
                <a:latin typeface="Cardo Bold"/>
              </a:rPr>
              <a:t>COVA + CSLE</a:t>
            </a:r>
          </a:p>
        </p:txBody>
      </p:sp>
      <p:sp>
        <p:nvSpPr>
          <p:cNvPr name="TextBox 19" id="19"/>
          <p:cNvSpPr txBox="true"/>
          <p:nvPr/>
        </p:nvSpPr>
        <p:spPr>
          <a:xfrm rot="0">
            <a:off x="14981938" y="8869445"/>
            <a:ext cx="2278428" cy="365760"/>
          </a:xfrm>
          <a:prstGeom prst="rect">
            <a:avLst/>
          </a:prstGeom>
        </p:spPr>
        <p:txBody>
          <a:bodyPr anchor="t" rtlCol="false" tIns="0" lIns="0" bIns="0" rIns="0">
            <a:spAutoFit/>
          </a:bodyPr>
          <a:lstStyle/>
          <a:p>
            <a:pPr algn="r">
              <a:lnSpc>
                <a:spcPts val="2940"/>
              </a:lnSpc>
            </a:pPr>
            <a:r>
              <a:rPr lang="en-US" sz="2100">
                <a:solidFill>
                  <a:srgbClr val="000000"/>
                </a:solidFill>
                <a:latin typeface="Cardo Bold"/>
              </a:rPr>
              <a:t>4</a:t>
            </a:r>
          </a:p>
        </p:txBody>
      </p:sp>
      <p:sp>
        <p:nvSpPr>
          <p:cNvPr name="TextBox 20" id="20"/>
          <p:cNvSpPr txBox="true"/>
          <p:nvPr/>
        </p:nvSpPr>
        <p:spPr>
          <a:xfrm rot="0">
            <a:off x="8533167" y="2273677"/>
            <a:ext cx="8953292" cy="6256655"/>
          </a:xfrm>
          <a:prstGeom prst="rect">
            <a:avLst/>
          </a:prstGeom>
        </p:spPr>
        <p:txBody>
          <a:bodyPr anchor="t" rtlCol="false" tIns="0" lIns="0" bIns="0" rIns="0">
            <a:spAutoFit/>
          </a:bodyPr>
          <a:lstStyle/>
          <a:p>
            <a:pPr marL="626111" indent="-313055" lvl="1">
              <a:lnSpc>
                <a:spcPts val="4060"/>
              </a:lnSpc>
              <a:buFont typeface="Arial"/>
              <a:buChar char="•"/>
            </a:pPr>
            <a:r>
              <a:rPr lang="en-US" sz="2900">
                <a:solidFill>
                  <a:srgbClr val="000000"/>
                </a:solidFill>
                <a:latin typeface="Cardo Bold"/>
              </a:rPr>
              <a:t>Growth Mindset: </a:t>
            </a:r>
            <a:r>
              <a:rPr lang="en-US" sz="2900">
                <a:solidFill>
                  <a:srgbClr val="000000"/>
                </a:solidFill>
                <a:latin typeface="Cardo"/>
              </a:rPr>
              <a:t>adopting a growth mindset (accepting failure) was vital to persevering in a program with limited instructions and a self-serve approach to learning.</a:t>
            </a:r>
          </a:p>
          <a:p>
            <a:pPr>
              <a:lnSpc>
                <a:spcPts val="4060"/>
              </a:lnSpc>
            </a:pPr>
          </a:p>
          <a:p>
            <a:pPr marL="626111" indent="-313055" lvl="1">
              <a:lnSpc>
                <a:spcPts val="4060"/>
              </a:lnSpc>
              <a:buFont typeface="Arial"/>
              <a:buChar char="•"/>
            </a:pPr>
            <a:r>
              <a:rPr lang="en-US" sz="2900">
                <a:solidFill>
                  <a:srgbClr val="000000"/>
                </a:solidFill>
                <a:latin typeface="Cardo Bold"/>
              </a:rPr>
              <a:t>Learners’ Mindset</a:t>
            </a:r>
            <a:r>
              <a:rPr lang="en-US" sz="2900">
                <a:solidFill>
                  <a:srgbClr val="000000"/>
                </a:solidFill>
                <a:latin typeface="Cardo Bold"/>
              </a:rPr>
              <a:t>: </a:t>
            </a:r>
            <a:r>
              <a:rPr lang="en-US" sz="2900">
                <a:solidFill>
                  <a:srgbClr val="000000"/>
                </a:solidFill>
                <a:latin typeface="Cardo"/>
              </a:rPr>
              <a:t>a childlike wonder for learning. An unquenchable desire to learn and do more and an intrinsic motivation to seek and find information.  </a:t>
            </a:r>
          </a:p>
          <a:p>
            <a:pPr>
              <a:lnSpc>
                <a:spcPts val="3803"/>
              </a:lnSpc>
            </a:pPr>
          </a:p>
          <a:p>
            <a:pPr>
              <a:lnSpc>
                <a:spcPts val="4480"/>
              </a:lnSpc>
            </a:pPr>
            <a:r>
              <a:rPr lang="en-US" sz="3200">
                <a:solidFill>
                  <a:srgbClr val="000000"/>
                </a:solidFill>
                <a:latin typeface="Cardo"/>
              </a:rPr>
              <a:t>A learner's mindset is messy and comes with mistakes, but it is active and alive with a thirst for more information and understanding.</a:t>
            </a:r>
          </a:p>
        </p:txBody>
      </p:sp>
    </p:spTree>
  </p:cSld>
  <p:clrMapOvr>
    <a:masterClrMapping/>
  </p:clrMapOvr>
</p:sld>
</file>

<file path=ppt/slides/slide5.xml><?xml version="1.0" encoding="utf-8"?>
<p:sld xmlns:p="http://schemas.openxmlformats.org/presentationml/2006/main" xmlns:a="http://schemas.openxmlformats.org/drawingml/2006/main">
  <p:cSld>
    <p:bg>
      <p:bgPr>
        <a:solidFill>
          <a:srgbClr val="B1EBCB"/>
        </a:solidFill>
      </p:bgPr>
    </p:bg>
    <p:spTree>
      <p:nvGrpSpPr>
        <p:cNvPr id="1" name=""/>
        <p:cNvGrpSpPr/>
        <p:nvPr/>
      </p:nvGrpSpPr>
      <p:grpSpPr>
        <a:xfrm>
          <a:off x="0" y="0"/>
          <a:ext cx="0" cy="0"/>
          <a:chOff x="0" y="0"/>
          <a:chExt cx="0" cy="0"/>
        </a:xfrm>
      </p:grpSpPr>
      <p:grpSp>
        <p:nvGrpSpPr>
          <p:cNvPr name="Group 2" id="2"/>
          <p:cNvGrpSpPr/>
          <p:nvPr/>
        </p:nvGrpSpPr>
        <p:grpSpPr>
          <a:xfrm rot="0">
            <a:off x="463308" y="561652"/>
            <a:ext cx="17361385" cy="9163696"/>
            <a:chOff x="0" y="0"/>
            <a:chExt cx="4572546" cy="2413484"/>
          </a:xfrm>
        </p:grpSpPr>
        <p:sp>
          <p:nvSpPr>
            <p:cNvPr name="Freeform 3" id="3"/>
            <p:cNvSpPr/>
            <p:nvPr/>
          </p:nvSpPr>
          <p:spPr>
            <a:xfrm flipH="false" flipV="false" rot="0">
              <a:off x="0" y="0"/>
              <a:ext cx="4572546" cy="2413484"/>
            </a:xfrm>
            <a:custGeom>
              <a:avLst/>
              <a:gdLst/>
              <a:ahLst/>
              <a:cxnLst/>
              <a:rect r="r" b="b" t="t" l="l"/>
              <a:pathLst>
                <a:path h="2413484" w="4572546">
                  <a:moveTo>
                    <a:pt x="8027" y="0"/>
                  </a:moveTo>
                  <a:lnTo>
                    <a:pt x="4564519" y="0"/>
                  </a:lnTo>
                  <a:cubicBezTo>
                    <a:pt x="4566648" y="0"/>
                    <a:pt x="4568689" y="846"/>
                    <a:pt x="4570195" y="2351"/>
                  </a:cubicBezTo>
                  <a:cubicBezTo>
                    <a:pt x="4571700" y="3856"/>
                    <a:pt x="4572546" y="5898"/>
                    <a:pt x="4572546" y="8027"/>
                  </a:cubicBezTo>
                  <a:lnTo>
                    <a:pt x="4572546" y="2405457"/>
                  </a:lnTo>
                  <a:cubicBezTo>
                    <a:pt x="4572546" y="2407586"/>
                    <a:pt x="4571700" y="2409628"/>
                    <a:pt x="4570195" y="2411133"/>
                  </a:cubicBezTo>
                  <a:cubicBezTo>
                    <a:pt x="4568689" y="2412638"/>
                    <a:pt x="4566648" y="2413484"/>
                    <a:pt x="4564519" y="2413484"/>
                  </a:cubicBezTo>
                  <a:lnTo>
                    <a:pt x="8027" y="2413484"/>
                  </a:lnTo>
                  <a:cubicBezTo>
                    <a:pt x="5898" y="2413484"/>
                    <a:pt x="3856" y="2412638"/>
                    <a:pt x="2351" y="2411133"/>
                  </a:cubicBezTo>
                  <a:cubicBezTo>
                    <a:pt x="846" y="2409628"/>
                    <a:pt x="0" y="2407586"/>
                    <a:pt x="0" y="2405457"/>
                  </a:cubicBezTo>
                  <a:lnTo>
                    <a:pt x="0" y="8027"/>
                  </a:lnTo>
                  <a:cubicBezTo>
                    <a:pt x="0" y="5898"/>
                    <a:pt x="846" y="3856"/>
                    <a:pt x="2351" y="2351"/>
                  </a:cubicBezTo>
                  <a:cubicBezTo>
                    <a:pt x="3856" y="846"/>
                    <a:pt x="5898" y="0"/>
                    <a:pt x="8027" y="0"/>
                  </a:cubicBezTo>
                  <a:close/>
                </a:path>
              </a:pathLst>
            </a:custGeom>
            <a:solidFill>
              <a:srgbClr val="E9F7FF"/>
            </a:solidFill>
            <a:ln w="38100" cap="sq">
              <a:solidFill>
                <a:srgbClr val="5B93DD"/>
              </a:solidFill>
              <a:prstDash val="solid"/>
              <a:miter/>
            </a:ln>
          </p:spPr>
        </p:sp>
        <p:sp>
          <p:nvSpPr>
            <p:cNvPr name="TextBox 4" id="4"/>
            <p:cNvSpPr txBox="true"/>
            <p:nvPr/>
          </p:nvSpPr>
          <p:spPr>
            <a:xfrm>
              <a:off x="0" y="-38100"/>
              <a:ext cx="4572546" cy="2451584"/>
            </a:xfrm>
            <a:prstGeom prst="rect">
              <a:avLst/>
            </a:prstGeom>
          </p:spPr>
          <p:txBody>
            <a:bodyPr anchor="ctr" rtlCol="false" tIns="50800" lIns="50800" bIns="50800" rIns="50800"/>
            <a:lstStyle/>
            <a:p>
              <a:pPr algn="ctr">
                <a:lnSpc>
                  <a:spcPts val="2659"/>
                </a:lnSpc>
                <a:spcBef>
                  <a:spcPct val="0"/>
                </a:spcBef>
              </a:pPr>
            </a:p>
          </p:txBody>
        </p:sp>
      </p:grpSp>
      <p:grpSp>
        <p:nvGrpSpPr>
          <p:cNvPr name="Group 5" id="5"/>
          <p:cNvGrpSpPr/>
          <p:nvPr/>
        </p:nvGrpSpPr>
        <p:grpSpPr>
          <a:xfrm rot="0">
            <a:off x="-670242" y="1422019"/>
            <a:ext cx="13171200" cy="1067442"/>
            <a:chOff x="0" y="0"/>
            <a:chExt cx="3468958" cy="281137"/>
          </a:xfrm>
        </p:grpSpPr>
        <p:sp>
          <p:nvSpPr>
            <p:cNvPr name="Freeform 6" id="6"/>
            <p:cNvSpPr/>
            <p:nvPr/>
          </p:nvSpPr>
          <p:spPr>
            <a:xfrm flipH="false" flipV="false" rot="0">
              <a:off x="0" y="0"/>
              <a:ext cx="3468958" cy="281137"/>
            </a:xfrm>
            <a:custGeom>
              <a:avLst/>
              <a:gdLst/>
              <a:ahLst/>
              <a:cxnLst/>
              <a:rect r="r" b="b" t="t" l="l"/>
              <a:pathLst>
                <a:path h="281137" w="3468958">
                  <a:moveTo>
                    <a:pt x="10580" y="0"/>
                  </a:moveTo>
                  <a:lnTo>
                    <a:pt x="3458378" y="0"/>
                  </a:lnTo>
                  <a:cubicBezTo>
                    <a:pt x="3461184" y="0"/>
                    <a:pt x="3463875" y="1115"/>
                    <a:pt x="3465859" y="3099"/>
                  </a:cubicBezTo>
                  <a:cubicBezTo>
                    <a:pt x="3467843" y="5083"/>
                    <a:pt x="3468958" y="7774"/>
                    <a:pt x="3468958" y="10580"/>
                  </a:cubicBezTo>
                  <a:lnTo>
                    <a:pt x="3468958" y="270557"/>
                  </a:lnTo>
                  <a:cubicBezTo>
                    <a:pt x="3468958" y="273363"/>
                    <a:pt x="3467843" y="276054"/>
                    <a:pt x="3465859" y="278038"/>
                  </a:cubicBezTo>
                  <a:cubicBezTo>
                    <a:pt x="3463875" y="280022"/>
                    <a:pt x="3461184" y="281137"/>
                    <a:pt x="3458378" y="281137"/>
                  </a:cubicBezTo>
                  <a:lnTo>
                    <a:pt x="10580" y="281137"/>
                  </a:lnTo>
                  <a:cubicBezTo>
                    <a:pt x="7774" y="281137"/>
                    <a:pt x="5083" y="280022"/>
                    <a:pt x="3099" y="278038"/>
                  </a:cubicBezTo>
                  <a:cubicBezTo>
                    <a:pt x="1115" y="276054"/>
                    <a:pt x="0" y="273363"/>
                    <a:pt x="0" y="270557"/>
                  </a:cubicBezTo>
                  <a:lnTo>
                    <a:pt x="0" y="10580"/>
                  </a:lnTo>
                  <a:cubicBezTo>
                    <a:pt x="0" y="7774"/>
                    <a:pt x="1115" y="5083"/>
                    <a:pt x="3099" y="3099"/>
                  </a:cubicBezTo>
                  <a:cubicBezTo>
                    <a:pt x="5083" y="1115"/>
                    <a:pt x="7774" y="0"/>
                    <a:pt x="10580" y="0"/>
                  </a:cubicBezTo>
                  <a:close/>
                </a:path>
              </a:pathLst>
            </a:custGeom>
            <a:solidFill>
              <a:srgbClr val="FFFFFF"/>
            </a:solidFill>
            <a:ln w="38100" cap="sq">
              <a:solidFill>
                <a:srgbClr val="64CFF1"/>
              </a:solidFill>
              <a:prstDash val="solid"/>
              <a:miter/>
            </a:ln>
          </p:spPr>
        </p:sp>
        <p:sp>
          <p:nvSpPr>
            <p:cNvPr name="TextBox 7" id="7"/>
            <p:cNvSpPr txBox="true"/>
            <p:nvPr/>
          </p:nvSpPr>
          <p:spPr>
            <a:xfrm>
              <a:off x="0" y="-38100"/>
              <a:ext cx="3468958" cy="319237"/>
            </a:xfrm>
            <a:prstGeom prst="rect">
              <a:avLst/>
            </a:prstGeom>
          </p:spPr>
          <p:txBody>
            <a:bodyPr anchor="ctr" rtlCol="false" tIns="50800" lIns="50800" bIns="50800" rIns="50800"/>
            <a:lstStyle/>
            <a:p>
              <a:pPr algn="ctr">
                <a:lnSpc>
                  <a:spcPts val="2659"/>
                </a:lnSpc>
                <a:spcBef>
                  <a:spcPct val="0"/>
                </a:spcBef>
              </a:pPr>
            </a:p>
          </p:txBody>
        </p:sp>
      </p:grpSp>
      <p:grpSp>
        <p:nvGrpSpPr>
          <p:cNvPr name="Group 8" id="8"/>
          <p:cNvGrpSpPr/>
          <p:nvPr/>
        </p:nvGrpSpPr>
        <p:grpSpPr>
          <a:xfrm rot="0">
            <a:off x="-2408957" y="8659759"/>
            <a:ext cx="21884247" cy="842281"/>
            <a:chOff x="0" y="0"/>
            <a:chExt cx="5763752" cy="221835"/>
          </a:xfrm>
        </p:grpSpPr>
        <p:sp>
          <p:nvSpPr>
            <p:cNvPr name="Freeform 9" id="9"/>
            <p:cNvSpPr/>
            <p:nvPr/>
          </p:nvSpPr>
          <p:spPr>
            <a:xfrm flipH="false" flipV="false" rot="0">
              <a:off x="0" y="0"/>
              <a:ext cx="5763752" cy="221835"/>
            </a:xfrm>
            <a:custGeom>
              <a:avLst/>
              <a:gdLst/>
              <a:ahLst/>
              <a:cxnLst/>
              <a:rect r="r" b="b" t="t" l="l"/>
              <a:pathLst>
                <a:path h="221835" w="5763752">
                  <a:moveTo>
                    <a:pt x="6368" y="0"/>
                  </a:moveTo>
                  <a:lnTo>
                    <a:pt x="5757385" y="0"/>
                  </a:lnTo>
                  <a:cubicBezTo>
                    <a:pt x="5760901" y="0"/>
                    <a:pt x="5763752" y="2851"/>
                    <a:pt x="5763752" y="6368"/>
                  </a:cubicBezTo>
                  <a:lnTo>
                    <a:pt x="5763752" y="215468"/>
                  </a:lnTo>
                  <a:cubicBezTo>
                    <a:pt x="5763752" y="217156"/>
                    <a:pt x="5763082" y="218776"/>
                    <a:pt x="5761887" y="219970"/>
                  </a:cubicBezTo>
                  <a:cubicBezTo>
                    <a:pt x="5760693" y="221164"/>
                    <a:pt x="5759074" y="221835"/>
                    <a:pt x="5757385" y="221835"/>
                  </a:cubicBezTo>
                  <a:lnTo>
                    <a:pt x="6368" y="221835"/>
                  </a:lnTo>
                  <a:cubicBezTo>
                    <a:pt x="2851" y="221835"/>
                    <a:pt x="0" y="218984"/>
                    <a:pt x="0" y="215468"/>
                  </a:cubicBezTo>
                  <a:lnTo>
                    <a:pt x="0" y="6368"/>
                  </a:lnTo>
                  <a:cubicBezTo>
                    <a:pt x="0" y="2851"/>
                    <a:pt x="2851" y="0"/>
                    <a:pt x="6368" y="0"/>
                  </a:cubicBezTo>
                  <a:close/>
                </a:path>
              </a:pathLst>
            </a:custGeom>
            <a:solidFill>
              <a:srgbClr val="FFFFFF"/>
            </a:solidFill>
            <a:ln w="38100" cap="sq">
              <a:solidFill>
                <a:srgbClr val="64CFF1"/>
              </a:solidFill>
              <a:prstDash val="solid"/>
              <a:miter/>
            </a:ln>
          </p:spPr>
        </p:sp>
        <p:sp>
          <p:nvSpPr>
            <p:cNvPr name="TextBox 10" id="10"/>
            <p:cNvSpPr txBox="true"/>
            <p:nvPr/>
          </p:nvSpPr>
          <p:spPr>
            <a:xfrm>
              <a:off x="0" y="-38100"/>
              <a:ext cx="5763752" cy="259935"/>
            </a:xfrm>
            <a:prstGeom prst="rect">
              <a:avLst/>
            </a:prstGeom>
          </p:spPr>
          <p:txBody>
            <a:bodyPr anchor="ctr" rtlCol="false" tIns="50800" lIns="50800" bIns="50800" rIns="50800"/>
            <a:lstStyle/>
            <a:p>
              <a:pPr algn="ctr">
                <a:lnSpc>
                  <a:spcPts val="2659"/>
                </a:lnSpc>
                <a:spcBef>
                  <a:spcPct val="0"/>
                </a:spcBef>
              </a:pPr>
            </a:p>
          </p:txBody>
        </p:sp>
      </p:grpSp>
      <p:sp>
        <p:nvSpPr>
          <p:cNvPr name="TextBox 11" id="11"/>
          <p:cNvSpPr txBox="true"/>
          <p:nvPr/>
        </p:nvSpPr>
        <p:spPr>
          <a:xfrm rot="0">
            <a:off x="442722" y="1486212"/>
            <a:ext cx="12037650" cy="862735"/>
          </a:xfrm>
          <a:prstGeom prst="rect">
            <a:avLst/>
          </a:prstGeom>
        </p:spPr>
        <p:txBody>
          <a:bodyPr anchor="t" rtlCol="false" tIns="0" lIns="0" bIns="0" rIns="0">
            <a:spAutoFit/>
          </a:bodyPr>
          <a:lstStyle/>
          <a:p>
            <a:pPr algn="ctr">
              <a:lnSpc>
                <a:spcPts val="7047"/>
              </a:lnSpc>
            </a:pPr>
            <a:r>
              <a:rPr lang="en-US" sz="5034">
                <a:solidFill>
                  <a:srgbClr val="000000"/>
                </a:solidFill>
                <a:latin typeface="Cinzel Bold"/>
              </a:rPr>
              <a:t>COVA AIDED MY LEARNING</a:t>
            </a:r>
          </a:p>
        </p:txBody>
      </p:sp>
      <p:sp>
        <p:nvSpPr>
          <p:cNvPr name="TextBox 12" id="12"/>
          <p:cNvSpPr txBox="true"/>
          <p:nvPr/>
        </p:nvSpPr>
        <p:spPr>
          <a:xfrm rot="0">
            <a:off x="5992112" y="8878970"/>
            <a:ext cx="6303776" cy="365760"/>
          </a:xfrm>
          <a:prstGeom prst="rect">
            <a:avLst/>
          </a:prstGeom>
        </p:spPr>
        <p:txBody>
          <a:bodyPr anchor="t" rtlCol="false" tIns="0" lIns="0" bIns="0" rIns="0">
            <a:spAutoFit/>
          </a:bodyPr>
          <a:lstStyle/>
          <a:p>
            <a:pPr algn="ctr">
              <a:lnSpc>
                <a:spcPts val="2940"/>
              </a:lnSpc>
            </a:pPr>
            <a:r>
              <a:rPr lang="en-US" sz="2100">
                <a:solidFill>
                  <a:srgbClr val="000000"/>
                </a:solidFill>
                <a:latin typeface="Cardo Bold"/>
              </a:rPr>
              <a:t>The Advisor That Cares | advising.blog</a:t>
            </a:r>
          </a:p>
        </p:txBody>
      </p:sp>
      <p:sp>
        <p:nvSpPr>
          <p:cNvPr name="TextBox 13" id="13"/>
          <p:cNvSpPr txBox="true"/>
          <p:nvPr/>
        </p:nvSpPr>
        <p:spPr>
          <a:xfrm rot="0">
            <a:off x="1028700" y="8869445"/>
            <a:ext cx="2278428" cy="365760"/>
          </a:xfrm>
          <a:prstGeom prst="rect">
            <a:avLst/>
          </a:prstGeom>
        </p:spPr>
        <p:txBody>
          <a:bodyPr anchor="t" rtlCol="false" tIns="0" lIns="0" bIns="0" rIns="0">
            <a:spAutoFit/>
          </a:bodyPr>
          <a:lstStyle/>
          <a:p>
            <a:pPr>
              <a:lnSpc>
                <a:spcPts val="2940"/>
              </a:lnSpc>
            </a:pPr>
            <a:r>
              <a:rPr lang="en-US" sz="2100">
                <a:solidFill>
                  <a:srgbClr val="000000"/>
                </a:solidFill>
                <a:latin typeface="Cardo Bold"/>
              </a:rPr>
              <a:t>COVA + CSLE</a:t>
            </a:r>
          </a:p>
        </p:txBody>
      </p:sp>
      <p:sp>
        <p:nvSpPr>
          <p:cNvPr name="TextBox 14" id="14"/>
          <p:cNvSpPr txBox="true"/>
          <p:nvPr/>
        </p:nvSpPr>
        <p:spPr>
          <a:xfrm rot="0">
            <a:off x="14981938" y="8869445"/>
            <a:ext cx="2278428" cy="365760"/>
          </a:xfrm>
          <a:prstGeom prst="rect">
            <a:avLst/>
          </a:prstGeom>
        </p:spPr>
        <p:txBody>
          <a:bodyPr anchor="t" rtlCol="false" tIns="0" lIns="0" bIns="0" rIns="0">
            <a:spAutoFit/>
          </a:bodyPr>
          <a:lstStyle/>
          <a:p>
            <a:pPr algn="r">
              <a:lnSpc>
                <a:spcPts val="2940"/>
              </a:lnSpc>
            </a:pPr>
            <a:r>
              <a:rPr lang="en-US" sz="2100">
                <a:solidFill>
                  <a:srgbClr val="000000"/>
                </a:solidFill>
                <a:latin typeface="Cardo Bold"/>
              </a:rPr>
              <a:t>5</a:t>
            </a:r>
          </a:p>
        </p:txBody>
      </p:sp>
      <p:grpSp>
        <p:nvGrpSpPr>
          <p:cNvPr name="Group 15" id="15"/>
          <p:cNvGrpSpPr/>
          <p:nvPr/>
        </p:nvGrpSpPr>
        <p:grpSpPr>
          <a:xfrm rot="0">
            <a:off x="745471" y="3420938"/>
            <a:ext cx="5337456" cy="4912611"/>
            <a:chOff x="0" y="0"/>
            <a:chExt cx="1382612" cy="1272560"/>
          </a:xfrm>
        </p:grpSpPr>
        <p:sp>
          <p:nvSpPr>
            <p:cNvPr name="Freeform 16" id="16"/>
            <p:cNvSpPr/>
            <p:nvPr/>
          </p:nvSpPr>
          <p:spPr>
            <a:xfrm flipH="false" flipV="false" rot="0">
              <a:off x="0" y="0"/>
              <a:ext cx="1382612" cy="1272560"/>
            </a:xfrm>
            <a:custGeom>
              <a:avLst/>
              <a:gdLst/>
              <a:ahLst/>
              <a:cxnLst/>
              <a:rect r="r" b="b" t="t" l="l"/>
              <a:pathLst>
                <a:path h="1272560" w="1382612">
                  <a:moveTo>
                    <a:pt x="26109" y="0"/>
                  </a:moveTo>
                  <a:lnTo>
                    <a:pt x="1356503" y="0"/>
                  </a:lnTo>
                  <a:cubicBezTo>
                    <a:pt x="1370923" y="0"/>
                    <a:pt x="1382612" y="11689"/>
                    <a:pt x="1382612" y="26109"/>
                  </a:cubicBezTo>
                  <a:lnTo>
                    <a:pt x="1382612" y="1246451"/>
                  </a:lnTo>
                  <a:cubicBezTo>
                    <a:pt x="1382612" y="1260871"/>
                    <a:pt x="1370923" y="1272560"/>
                    <a:pt x="1356503" y="1272560"/>
                  </a:cubicBezTo>
                  <a:lnTo>
                    <a:pt x="26109" y="1272560"/>
                  </a:lnTo>
                  <a:cubicBezTo>
                    <a:pt x="19184" y="1272560"/>
                    <a:pt x="12543" y="1269809"/>
                    <a:pt x="7647" y="1264913"/>
                  </a:cubicBezTo>
                  <a:cubicBezTo>
                    <a:pt x="2751" y="1260017"/>
                    <a:pt x="0" y="1253376"/>
                    <a:pt x="0" y="1246451"/>
                  </a:cubicBezTo>
                  <a:lnTo>
                    <a:pt x="0" y="26109"/>
                  </a:lnTo>
                  <a:cubicBezTo>
                    <a:pt x="0" y="11689"/>
                    <a:pt x="11689" y="0"/>
                    <a:pt x="26109" y="0"/>
                  </a:cubicBezTo>
                  <a:close/>
                </a:path>
              </a:pathLst>
            </a:custGeom>
            <a:solidFill>
              <a:srgbClr val="FFFFFF"/>
            </a:solidFill>
            <a:ln w="38100" cap="sq">
              <a:solidFill>
                <a:srgbClr val="90C6ED"/>
              </a:solidFill>
              <a:prstDash val="solid"/>
              <a:miter/>
            </a:ln>
          </p:spPr>
        </p:sp>
        <p:sp>
          <p:nvSpPr>
            <p:cNvPr name="TextBox 17" id="17"/>
            <p:cNvSpPr txBox="true"/>
            <p:nvPr/>
          </p:nvSpPr>
          <p:spPr>
            <a:xfrm>
              <a:off x="0" y="-38100"/>
              <a:ext cx="1382612" cy="1310660"/>
            </a:xfrm>
            <a:prstGeom prst="rect">
              <a:avLst/>
            </a:prstGeom>
          </p:spPr>
          <p:txBody>
            <a:bodyPr anchor="ctr" rtlCol="false" tIns="50800" lIns="50800" bIns="50800" rIns="50800"/>
            <a:lstStyle/>
            <a:p>
              <a:pPr algn="ctr">
                <a:lnSpc>
                  <a:spcPts val="2659"/>
                </a:lnSpc>
                <a:spcBef>
                  <a:spcPct val="0"/>
                </a:spcBef>
              </a:pPr>
            </a:p>
          </p:txBody>
        </p:sp>
      </p:grpSp>
      <p:sp>
        <p:nvSpPr>
          <p:cNvPr name="TextBox 18" id="18"/>
          <p:cNvSpPr txBox="true"/>
          <p:nvPr/>
        </p:nvSpPr>
        <p:spPr>
          <a:xfrm rot="0">
            <a:off x="994651" y="3606322"/>
            <a:ext cx="4817113" cy="4225226"/>
          </a:xfrm>
          <a:prstGeom prst="rect">
            <a:avLst/>
          </a:prstGeom>
        </p:spPr>
        <p:txBody>
          <a:bodyPr anchor="t" rtlCol="false" tIns="0" lIns="0" bIns="0" rIns="0">
            <a:spAutoFit/>
          </a:bodyPr>
          <a:lstStyle/>
          <a:p>
            <a:pPr>
              <a:lnSpc>
                <a:spcPts val="3388"/>
              </a:lnSpc>
            </a:pPr>
            <a:r>
              <a:rPr lang="en-US" sz="2420">
                <a:solidFill>
                  <a:srgbClr val="000000"/>
                </a:solidFill>
                <a:latin typeface="Cardo Bold"/>
              </a:rPr>
              <a:t>COVA + CSLE</a:t>
            </a:r>
            <a:r>
              <a:rPr lang="en-US" sz="2420">
                <a:solidFill>
                  <a:srgbClr val="000000"/>
                </a:solidFill>
                <a:latin typeface="Cardo"/>
              </a:rPr>
              <a:t> empowered me to create an innovation project that provides a real solution to the daily challenges advisors face. Because my innovation is real to me, I am constantly thinking of ways to evolve and improve upon it. Because my project personal, I am highly motivated to learn more to continue improving on my ideas.</a:t>
            </a:r>
          </a:p>
        </p:txBody>
      </p:sp>
      <p:sp>
        <p:nvSpPr>
          <p:cNvPr name="TextBox 19" id="19"/>
          <p:cNvSpPr txBox="true"/>
          <p:nvPr/>
        </p:nvSpPr>
        <p:spPr>
          <a:xfrm rot="0">
            <a:off x="994651" y="2748997"/>
            <a:ext cx="4817113" cy="611612"/>
          </a:xfrm>
          <a:prstGeom prst="rect">
            <a:avLst/>
          </a:prstGeom>
        </p:spPr>
        <p:txBody>
          <a:bodyPr anchor="t" rtlCol="false" tIns="0" lIns="0" bIns="0" rIns="0">
            <a:spAutoFit/>
          </a:bodyPr>
          <a:lstStyle/>
          <a:p>
            <a:pPr>
              <a:lnSpc>
                <a:spcPts val="5011"/>
              </a:lnSpc>
            </a:pPr>
            <a:r>
              <a:rPr lang="en-US" sz="3579">
                <a:solidFill>
                  <a:srgbClr val="000000"/>
                </a:solidFill>
                <a:latin typeface="Cardo Bold"/>
              </a:rPr>
              <a:t>Authentic</a:t>
            </a:r>
          </a:p>
        </p:txBody>
      </p:sp>
      <p:grpSp>
        <p:nvGrpSpPr>
          <p:cNvPr name="Group 20" id="20"/>
          <p:cNvGrpSpPr/>
          <p:nvPr/>
        </p:nvGrpSpPr>
        <p:grpSpPr>
          <a:xfrm rot="0">
            <a:off x="6475272" y="3420938"/>
            <a:ext cx="5337456" cy="4912611"/>
            <a:chOff x="0" y="0"/>
            <a:chExt cx="1382612" cy="1272560"/>
          </a:xfrm>
        </p:grpSpPr>
        <p:sp>
          <p:nvSpPr>
            <p:cNvPr name="Freeform 21" id="21"/>
            <p:cNvSpPr/>
            <p:nvPr/>
          </p:nvSpPr>
          <p:spPr>
            <a:xfrm flipH="false" flipV="false" rot="0">
              <a:off x="0" y="0"/>
              <a:ext cx="1382612" cy="1272560"/>
            </a:xfrm>
            <a:custGeom>
              <a:avLst/>
              <a:gdLst/>
              <a:ahLst/>
              <a:cxnLst/>
              <a:rect r="r" b="b" t="t" l="l"/>
              <a:pathLst>
                <a:path h="1272560" w="1382612">
                  <a:moveTo>
                    <a:pt x="26109" y="0"/>
                  </a:moveTo>
                  <a:lnTo>
                    <a:pt x="1356503" y="0"/>
                  </a:lnTo>
                  <a:cubicBezTo>
                    <a:pt x="1370923" y="0"/>
                    <a:pt x="1382612" y="11689"/>
                    <a:pt x="1382612" y="26109"/>
                  </a:cubicBezTo>
                  <a:lnTo>
                    <a:pt x="1382612" y="1246451"/>
                  </a:lnTo>
                  <a:cubicBezTo>
                    <a:pt x="1382612" y="1260871"/>
                    <a:pt x="1370923" y="1272560"/>
                    <a:pt x="1356503" y="1272560"/>
                  </a:cubicBezTo>
                  <a:lnTo>
                    <a:pt x="26109" y="1272560"/>
                  </a:lnTo>
                  <a:cubicBezTo>
                    <a:pt x="19184" y="1272560"/>
                    <a:pt x="12543" y="1269809"/>
                    <a:pt x="7647" y="1264913"/>
                  </a:cubicBezTo>
                  <a:cubicBezTo>
                    <a:pt x="2751" y="1260017"/>
                    <a:pt x="0" y="1253376"/>
                    <a:pt x="0" y="1246451"/>
                  </a:cubicBezTo>
                  <a:lnTo>
                    <a:pt x="0" y="26109"/>
                  </a:lnTo>
                  <a:cubicBezTo>
                    <a:pt x="0" y="11689"/>
                    <a:pt x="11689" y="0"/>
                    <a:pt x="26109" y="0"/>
                  </a:cubicBezTo>
                  <a:close/>
                </a:path>
              </a:pathLst>
            </a:custGeom>
            <a:solidFill>
              <a:srgbClr val="FFFFFF"/>
            </a:solidFill>
            <a:ln w="38100" cap="sq">
              <a:solidFill>
                <a:srgbClr val="90C6ED"/>
              </a:solidFill>
              <a:prstDash val="solid"/>
              <a:miter/>
            </a:ln>
          </p:spPr>
        </p:sp>
        <p:sp>
          <p:nvSpPr>
            <p:cNvPr name="TextBox 22" id="22"/>
            <p:cNvSpPr txBox="true"/>
            <p:nvPr/>
          </p:nvSpPr>
          <p:spPr>
            <a:xfrm>
              <a:off x="0" y="-38100"/>
              <a:ext cx="1382612" cy="1310660"/>
            </a:xfrm>
            <a:prstGeom prst="rect">
              <a:avLst/>
            </a:prstGeom>
          </p:spPr>
          <p:txBody>
            <a:bodyPr anchor="ctr" rtlCol="false" tIns="50800" lIns="50800" bIns="50800" rIns="50800"/>
            <a:lstStyle/>
            <a:p>
              <a:pPr algn="ctr">
                <a:lnSpc>
                  <a:spcPts val="2659"/>
                </a:lnSpc>
                <a:spcBef>
                  <a:spcPct val="0"/>
                </a:spcBef>
              </a:pPr>
            </a:p>
          </p:txBody>
        </p:sp>
      </p:grpSp>
      <p:sp>
        <p:nvSpPr>
          <p:cNvPr name="TextBox 23" id="23"/>
          <p:cNvSpPr txBox="true"/>
          <p:nvPr/>
        </p:nvSpPr>
        <p:spPr>
          <a:xfrm rot="0">
            <a:off x="6646449" y="3539190"/>
            <a:ext cx="4995101" cy="4649134"/>
          </a:xfrm>
          <a:prstGeom prst="rect">
            <a:avLst/>
          </a:prstGeom>
        </p:spPr>
        <p:txBody>
          <a:bodyPr anchor="t" rtlCol="false" tIns="0" lIns="0" bIns="0" rIns="0">
            <a:spAutoFit/>
          </a:bodyPr>
          <a:lstStyle/>
          <a:p>
            <a:pPr>
              <a:lnSpc>
                <a:spcPts val="3388"/>
              </a:lnSpc>
            </a:pPr>
            <a:r>
              <a:rPr lang="en-US" sz="2420">
                <a:solidFill>
                  <a:srgbClr val="000000"/>
                </a:solidFill>
                <a:latin typeface="Cardo"/>
              </a:rPr>
              <a:t>Learning about Simon Sinek’s “why” and Daniel Pink’s “what motivates,” I became determined to dig deep and connect with the reasons I wanted to change the world for learners, starting with my immediate area of influence. As I reflected, I recognized that my purpose is to love people and help them along their journey. Applying </a:t>
            </a:r>
            <a:r>
              <a:rPr lang="en-US" sz="2420">
                <a:solidFill>
                  <a:srgbClr val="000000"/>
                </a:solidFill>
                <a:latin typeface="Cardo Bold"/>
              </a:rPr>
              <a:t>COVA + CSLE </a:t>
            </a:r>
            <a:r>
              <a:rPr lang="en-US" sz="2420">
                <a:solidFill>
                  <a:srgbClr val="000000"/>
                </a:solidFill>
                <a:latin typeface="Cardo"/>
              </a:rPr>
              <a:t>helps me do exactly that. </a:t>
            </a:r>
          </a:p>
        </p:txBody>
      </p:sp>
      <p:sp>
        <p:nvSpPr>
          <p:cNvPr name="TextBox 24" id="24"/>
          <p:cNvSpPr txBox="true"/>
          <p:nvPr/>
        </p:nvSpPr>
        <p:spPr>
          <a:xfrm rot="0">
            <a:off x="6646449" y="2748997"/>
            <a:ext cx="4652746" cy="611612"/>
          </a:xfrm>
          <a:prstGeom prst="rect">
            <a:avLst/>
          </a:prstGeom>
        </p:spPr>
        <p:txBody>
          <a:bodyPr anchor="t" rtlCol="false" tIns="0" lIns="0" bIns="0" rIns="0">
            <a:spAutoFit/>
          </a:bodyPr>
          <a:lstStyle/>
          <a:p>
            <a:pPr>
              <a:lnSpc>
                <a:spcPts val="5011"/>
              </a:lnSpc>
            </a:pPr>
            <a:r>
              <a:rPr lang="en-US" sz="3579">
                <a:solidFill>
                  <a:srgbClr val="000000"/>
                </a:solidFill>
                <a:latin typeface="Cardo Bold"/>
              </a:rPr>
              <a:t>Purpose</a:t>
            </a:r>
          </a:p>
        </p:txBody>
      </p:sp>
      <p:grpSp>
        <p:nvGrpSpPr>
          <p:cNvPr name="Group 25" id="25"/>
          <p:cNvGrpSpPr/>
          <p:nvPr/>
        </p:nvGrpSpPr>
        <p:grpSpPr>
          <a:xfrm rot="0">
            <a:off x="12205073" y="3420938"/>
            <a:ext cx="5337456" cy="4912611"/>
            <a:chOff x="0" y="0"/>
            <a:chExt cx="1382612" cy="1272560"/>
          </a:xfrm>
        </p:grpSpPr>
        <p:sp>
          <p:nvSpPr>
            <p:cNvPr name="Freeform 26" id="26"/>
            <p:cNvSpPr/>
            <p:nvPr/>
          </p:nvSpPr>
          <p:spPr>
            <a:xfrm flipH="false" flipV="false" rot="0">
              <a:off x="0" y="0"/>
              <a:ext cx="1382612" cy="1272560"/>
            </a:xfrm>
            <a:custGeom>
              <a:avLst/>
              <a:gdLst/>
              <a:ahLst/>
              <a:cxnLst/>
              <a:rect r="r" b="b" t="t" l="l"/>
              <a:pathLst>
                <a:path h="1272560" w="1382612">
                  <a:moveTo>
                    <a:pt x="26109" y="0"/>
                  </a:moveTo>
                  <a:lnTo>
                    <a:pt x="1356503" y="0"/>
                  </a:lnTo>
                  <a:cubicBezTo>
                    <a:pt x="1370923" y="0"/>
                    <a:pt x="1382612" y="11689"/>
                    <a:pt x="1382612" y="26109"/>
                  </a:cubicBezTo>
                  <a:lnTo>
                    <a:pt x="1382612" y="1246451"/>
                  </a:lnTo>
                  <a:cubicBezTo>
                    <a:pt x="1382612" y="1260871"/>
                    <a:pt x="1370923" y="1272560"/>
                    <a:pt x="1356503" y="1272560"/>
                  </a:cubicBezTo>
                  <a:lnTo>
                    <a:pt x="26109" y="1272560"/>
                  </a:lnTo>
                  <a:cubicBezTo>
                    <a:pt x="19184" y="1272560"/>
                    <a:pt x="12543" y="1269809"/>
                    <a:pt x="7647" y="1264913"/>
                  </a:cubicBezTo>
                  <a:cubicBezTo>
                    <a:pt x="2751" y="1260017"/>
                    <a:pt x="0" y="1253376"/>
                    <a:pt x="0" y="1246451"/>
                  </a:cubicBezTo>
                  <a:lnTo>
                    <a:pt x="0" y="26109"/>
                  </a:lnTo>
                  <a:cubicBezTo>
                    <a:pt x="0" y="11689"/>
                    <a:pt x="11689" y="0"/>
                    <a:pt x="26109" y="0"/>
                  </a:cubicBezTo>
                  <a:close/>
                </a:path>
              </a:pathLst>
            </a:custGeom>
            <a:solidFill>
              <a:srgbClr val="FFFFFF"/>
            </a:solidFill>
            <a:ln w="38100" cap="sq">
              <a:solidFill>
                <a:srgbClr val="90C6ED"/>
              </a:solidFill>
              <a:prstDash val="solid"/>
              <a:miter/>
            </a:ln>
          </p:spPr>
        </p:sp>
        <p:sp>
          <p:nvSpPr>
            <p:cNvPr name="TextBox 27" id="27"/>
            <p:cNvSpPr txBox="true"/>
            <p:nvPr/>
          </p:nvSpPr>
          <p:spPr>
            <a:xfrm>
              <a:off x="0" y="-38100"/>
              <a:ext cx="1382612" cy="1310660"/>
            </a:xfrm>
            <a:prstGeom prst="rect">
              <a:avLst/>
            </a:prstGeom>
          </p:spPr>
          <p:txBody>
            <a:bodyPr anchor="ctr" rtlCol="false" tIns="50800" lIns="50800" bIns="50800" rIns="50800"/>
            <a:lstStyle/>
            <a:p>
              <a:pPr algn="ctr">
                <a:lnSpc>
                  <a:spcPts val="2659"/>
                </a:lnSpc>
                <a:spcBef>
                  <a:spcPct val="0"/>
                </a:spcBef>
              </a:pPr>
            </a:p>
          </p:txBody>
        </p:sp>
      </p:grpSp>
      <p:sp>
        <p:nvSpPr>
          <p:cNvPr name="TextBox 28" id="28"/>
          <p:cNvSpPr txBox="true"/>
          <p:nvPr/>
        </p:nvSpPr>
        <p:spPr>
          <a:xfrm rot="0">
            <a:off x="12480372" y="3539190"/>
            <a:ext cx="4843561" cy="4649134"/>
          </a:xfrm>
          <a:prstGeom prst="rect">
            <a:avLst/>
          </a:prstGeom>
        </p:spPr>
        <p:txBody>
          <a:bodyPr anchor="t" rtlCol="false" tIns="0" lIns="0" bIns="0" rIns="0">
            <a:spAutoFit/>
          </a:bodyPr>
          <a:lstStyle/>
          <a:p>
            <a:pPr>
              <a:lnSpc>
                <a:spcPts val="3388"/>
              </a:lnSpc>
            </a:pPr>
            <a:r>
              <a:rPr lang="en-US" sz="2420">
                <a:solidFill>
                  <a:srgbClr val="000000"/>
                </a:solidFill>
                <a:latin typeface="Cardo"/>
              </a:rPr>
              <a:t>The most considerable impact </a:t>
            </a:r>
            <a:r>
              <a:rPr lang="en-US" sz="2420">
                <a:solidFill>
                  <a:srgbClr val="000000"/>
                </a:solidFill>
                <a:latin typeface="Cardo Bold"/>
              </a:rPr>
              <a:t>COVA + CSLE</a:t>
            </a:r>
            <a:r>
              <a:rPr lang="en-US" sz="2420">
                <a:solidFill>
                  <a:srgbClr val="000000"/>
                </a:solidFill>
                <a:latin typeface="Cardo"/>
              </a:rPr>
              <a:t> has was the personal vulnerability I experienced. I had to wrestle with a new way of learning and self-assess myself constantly. I found excitement in learning again. I revisited my past and overcome my limiting beliefs about learning. I also have the privilege to share these revelations with others in my reflections.</a:t>
            </a:r>
          </a:p>
        </p:txBody>
      </p:sp>
      <p:sp>
        <p:nvSpPr>
          <p:cNvPr name="TextBox 29" id="29"/>
          <p:cNvSpPr txBox="true"/>
          <p:nvPr/>
        </p:nvSpPr>
        <p:spPr>
          <a:xfrm rot="0">
            <a:off x="12480372" y="2748997"/>
            <a:ext cx="4623611" cy="611612"/>
          </a:xfrm>
          <a:prstGeom prst="rect">
            <a:avLst/>
          </a:prstGeom>
        </p:spPr>
        <p:txBody>
          <a:bodyPr anchor="t" rtlCol="false" tIns="0" lIns="0" bIns="0" rIns="0">
            <a:spAutoFit/>
          </a:bodyPr>
          <a:lstStyle/>
          <a:p>
            <a:pPr>
              <a:lnSpc>
                <a:spcPts val="5011"/>
              </a:lnSpc>
            </a:pPr>
            <a:r>
              <a:rPr lang="en-US" sz="3579">
                <a:solidFill>
                  <a:srgbClr val="000000"/>
                </a:solidFill>
                <a:latin typeface="Cardo Bold"/>
              </a:rPr>
              <a:t>Vulnerable</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B1EBCB"/>
        </a:solidFill>
      </p:bgPr>
    </p:bg>
    <p:spTree>
      <p:nvGrpSpPr>
        <p:cNvPr id="1" name=""/>
        <p:cNvGrpSpPr/>
        <p:nvPr/>
      </p:nvGrpSpPr>
      <p:grpSpPr>
        <a:xfrm>
          <a:off x="0" y="0"/>
          <a:ext cx="0" cy="0"/>
          <a:chOff x="0" y="0"/>
          <a:chExt cx="0" cy="0"/>
        </a:xfrm>
      </p:grpSpPr>
      <p:grpSp>
        <p:nvGrpSpPr>
          <p:cNvPr name="Group 2" id="2"/>
          <p:cNvGrpSpPr/>
          <p:nvPr/>
        </p:nvGrpSpPr>
        <p:grpSpPr>
          <a:xfrm rot="0">
            <a:off x="463308" y="561652"/>
            <a:ext cx="17361385" cy="9163696"/>
            <a:chOff x="0" y="0"/>
            <a:chExt cx="4572546" cy="2413484"/>
          </a:xfrm>
        </p:grpSpPr>
        <p:sp>
          <p:nvSpPr>
            <p:cNvPr name="Freeform 3" id="3"/>
            <p:cNvSpPr/>
            <p:nvPr/>
          </p:nvSpPr>
          <p:spPr>
            <a:xfrm flipH="false" flipV="false" rot="0">
              <a:off x="0" y="0"/>
              <a:ext cx="4572546" cy="2413484"/>
            </a:xfrm>
            <a:custGeom>
              <a:avLst/>
              <a:gdLst/>
              <a:ahLst/>
              <a:cxnLst/>
              <a:rect r="r" b="b" t="t" l="l"/>
              <a:pathLst>
                <a:path h="2413484" w="4572546">
                  <a:moveTo>
                    <a:pt x="8027" y="0"/>
                  </a:moveTo>
                  <a:lnTo>
                    <a:pt x="4564519" y="0"/>
                  </a:lnTo>
                  <a:cubicBezTo>
                    <a:pt x="4566648" y="0"/>
                    <a:pt x="4568689" y="846"/>
                    <a:pt x="4570195" y="2351"/>
                  </a:cubicBezTo>
                  <a:cubicBezTo>
                    <a:pt x="4571700" y="3856"/>
                    <a:pt x="4572546" y="5898"/>
                    <a:pt x="4572546" y="8027"/>
                  </a:cubicBezTo>
                  <a:lnTo>
                    <a:pt x="4572546" y="2405457"/>
                  </a:lnTo>
                  <a:cubicBezTo>
                    <a:pt x="4572546" y="2407586"/>
                    <a:pt x="4571700" y="2409628"/>
                    <a:pt x="4570195" y="2411133"/>
                  </a:cubicBezTo>
                  <a:cubicBezTo>
                    <a:pt x="4568689" y="2412638"/>
                    <a:pt x="4566648" y="2413484"/>
                    <a:pt x="4564519" y="2413484"/>
                  </a:cubicBezTo>
                  <a:lnTo>
                    <a:pt x="8027" y="2413484"/>
                  </a:lnTo>
                  <a:cubicBezTo>
                    <a:pt x="5898" y="2413484"/>
                    <a:pt x="3856" y="2412638"/>
                    <a:pt x="2351" y="2411133"/>
                  </a:cubicBezTo>
                  <a:cubicBezTo>
                    <a:pt x="846" y="2409628"/>
                    <a:pt x="0" y="2407586"/>
                    <a:pt x="0" y="2405457"/>
                  </a:cubicBezTo>
                  <a:lnTo>
                    <a:pt x="0" y="8027"/>
                  </a:lnTo>
                  <a:cubicBezTo>
                    <a:pt x="0" y="5898"/>
                    <a:pt x="846" y="3856"/>
                    <a:pt x="2351" y="2351"/>
                  </a:cubicBezTo>
                  <a:cubicBezTo>
                    <a:pt x="3856" y="846"/>
                    <a:pt x="5898" y="0"/>
                    <a:pt x="8027" y="0"/>
                  </a:cubicBezTo>
                  <a:close/>
                </a:path>
              </a:pathLst>
            </a:custGeom>
            <a:solidFill>
              <a:srgbClr val="E9F7FF"/>
            </a:solidFill>
            <a:ln w="38100" cap="sq">
              <a:solidFill>
                <a:srgbClr val="5B93DD"/>
              </a:solidFill>
              <a:prstDash val="solid"/>
              <a:miter/>
            </a:ln>
          </p:spPr>
        </p:sp>
        <p:sp>
          <p:nvSpPr>
            <p:cNvPr name="TextBox 4" id="4"/>
            <p:cNvSpPr txBox="true"/>
            <p:nvPr/>
          </p:nvSpPr>
          <p:spPr>
            <a:xfrm>
              <a:off x="0" y="-38100"/>
              <a:ext cx="4572546" cy="2451584"/>
            </a:xfrm>
            <a:prstGeom prst="rect">
              <a:avLst/>
            </a:prstGeom>
          </p:spPr>
          <p:txBody>
            <a:bodyPr anchor="ctr" rtlCol="false" tIns="50800" lIns="50800" bIns="50800" rIns="50800"/>
            <a:lstStyle/>
            <a:p>
              <a:pPr algn="ctr">
                <a:lnSpc>
                  <a:spcPts val="2659"/>
                </a:lnSpc>
                <a:spcBef>
                  <a:spcPct val="0"/>
                </a:spcBef>
              </a:pPr>
            </a:p>
          </p:txBody>
        </p:sp>
      </p:grpSp>
      <p:grpSp>
        <p:nvGrpSpPr>
          <p:cNvPr name="Group 5" id="5"/>
          <p:cNvGrpSpPr/>
          <p:nvPr/>
        </p:nvGrpSpPr>
        <p:grpSpPr>
          <a:xfrm rot="0">
            <a:off x="1351917" y="2911998"/>
            <a:ext cx="2756210" cy="2665100"/>
            <a:chOff x="0" y="0"/>
            <a:chExt cx="3674947" cy="3553466"/>
          </a:xfrm>
        </p:grpSpPr>
        <p:pic>
          <p:nvPicPr>
            <p:cNvPr name="Picture 6" id="6"/>
            <p:cNvPicPr>
              <a:picLocks noChangeAspect="true"/>
            </p:cNvPicPr>
            <p:nvPr/>
          </p:nvPicPr>
          <p:blipFill>
            <a:blip r:embed="rId2"/>
            <a:srcRect l="18986" t="0" r="22840" b="0"/>
            <a:stretch>
              <a:fillRect/>
            </a:stretch>
          </p:blipFill>
          <p:spPr>
            <a:xfrm flipH="false" flipV="false">
              <a:off x="0" y="0"/>
              <a:ext cx="3674947" cy="3553466"/>
            </a:xfrm>
            <a:prstGeom prst="rect">
              <a:avLst/>
            </a:prstGeom>
          </p:spPr>
        </p:pic>
      </p:grpSp>
      <p:grpSp>
        <p:nvGrpSpPr>
          <p:cNvPr name="Group 7" id="7"/>
          <p:cNvGrpSpPr/>
          <p:nvPr/>
        </p:nvGrpSpPr>
        <p:grpSpPr>
          <a:xfrm rot="0">
            <a:off x="-605340" y="1028700"/>
            <a:ext cx="11262064" cy="1067442"/>
            <a:chOff x="0" y="0"/>
            <a:chExt cx="2966140" cy="281137"/>
          </a:xfrm>
        </p:grpSpPr>
        <p:sp>
          <p:nvSpPr>
            <p:cNvPr name="Freeform 8" id="8"/>
            <p:cNvSpPr/>
            <p:nvPr/>
          </p:nvSpPr>
          <p:spPr>
            <a:xfrm flipH="false" flipV="false" rot="0">
              <a:off x="0" y="0"/>
              <a:ext cx="2966140" cy="281137"/>
            </a:xfrm>
            <a:custGeom>
              <a:avLst/>
              <a:gdLst/>
              <a:ahLst/>
              <a:cxnLst/>
              <a:rect r="r" b="b" t="t" l="l"/>
              <a:pathLst>
                <a:path h="281137" w="2966140">
                  <a:moveTo>
                    <a:pt x="12374" y="0"/>
                  </a:moveTo>
                  <a:lnTo>
                    <a:pt x="2953766" y="0"/>
                  </a:lnTo>
                  <a:cubicBezTo>
                    <a:pt x="2957048" y="0"/>
                    <a:pt x="2960195" y="1304"/>
                    <a:pt x="2962516" y="3624"/>
                  </a:cubicBezTo>
                  <a:cubicBezTo>
                    <a:pt x="2964837" y="5945"/>
                    <a:pt x="2966140" y="9092"/>
                    <a:pt x="2966140" y="12374"/>
                  </a:cubicBezTo>
                  <a:lnTo>
                    <a:pt x="2966140" y="268763"/>
                  </a:lnTo>
                  <a:cubicBezTo>
                    <a:pt x="2966140" y="272045"/>
                    <a:pt x="2964837" y="275192"/>
                    <a:pt x="2962516" y="277513"/>
                  </a:cubicBezTo>
                  <a:cubicBezTo>
                    <a:pt x="2960195" y="279833"/>
                    <a:pt x="2957048" y="281137"/>
                    <a:pt x="2953766" y="281137"/>
                  </a:cubicBezTo>
                  <a:lnTo>
                    <a:pt x="12374" y="281137"/>
                  </a:lnTo>
                  <a:cubicBezTo>
                    <a:pt x="9092" y="281137"/>
                    <a:pt x="5945" y="279833"/>
                    <a:pt x="3624" y="277513"/>
                  </a:cubicBezTo>
                  <a:cubicBezTo>
                    <a:pt x="1304" y="275192"/>
                    <a:pt x="0" y="272045"/>
                    <a:pt x="0" y="268763"/>
                  </a:cubicBezTo>
                  <a:lnTo>
                    <a:pt x="0" y="12374"/>
                  </a:lnTo>
                  <a:cubicBezTo>
                    <a:pt x="0" y="9092"/>
                    <a:pt x="1304" y="5945"/>
                    <a:pt x="3624" y="3624"/>
                  </a:cubicBezTo>
                  <a:cubicBezTo>
                    <a:pt x="5945" y="1304"/>
                    <a:pt x="9092" y="0"/>
                    <a:pt x="12374" y="0"/>
                  </a:cubicBezTo>
                  <a:close/>
                </a:path>
              </a:pathLst>
            </a:custGeom>
            <a:solidFill>
              <a:srgbClr val="FFFFFF"/>
            </a:solidFill>
            <a:ln w="38100" cap="sq">
              <a:solidFill>
                <a:srgbClr val="64CFF1"/>
              </a:solidFill>
              <a:prstDash val="solid"/>
              <a:miter/>
            </a:ln>
          </p:spPr>
        </p:sp>
        <p:sp>
          <p:nvSpPr>
            <p:cNvPr name="TextBox 9" id="9"/>
            <p:cNvSpPr txBox="true"/>
            <p:nvPr/>
          </p:nvSpPr>
          <p:spPr>
            <a:xfrm>
              <a:off x="0" y="-38100"/>
              <a:ext cx="2966140" cy="319237"/>
            </a:xfrm>
            <a:prstGeom prst="rect">
              <a:avLst/>
            </a:prstGeom>
          </p:spPr>
          <p:txBody>
            <a:bodyPr anchor="ctr" rtlCol="false" tIns="50800" lIns="50800" bIns="50800" rIns="50800"/>
            <a:lstStyle/>
            <a:p>
              <a:pPr algn="ctr">
                <a:lnSpc>
                  <a:spcPts val="2659"/>
                </a:lnSpc>
                <a:spcBef>
                  <a:spcPct val="0"/>
                </a:spcBef>
              </a:pPr>
            </a:p>
          </p:txBody>
        </p:sp>
      </p:grpSp>
      <p:grpSp>
        <p:nvGrpSpPr>
          <p:cNvPr name="Group 10" id="10"/>
          <p:cNvGrpSpPr/>
          <p:nvPr/>
        </p:nvGrpSpPr>
        <p:grpSpPr>
          <a:xfrm rot="0">
            <a:off x="-2408957" y="8659759"/>
            <a:ext cx="21884247" cy="842281"/>
            <a:chOff x="0" y="0"/>
            <a:chExt cx="5763752" cy="221835"/>
          </a:xfrm>
        </p:grpSpPr>
        <p:sp>
          <p:nvSpPr>
            <p:cNvPr name="Freeform 11" id="11"/>
            <p:cNvSpPr/>
            <p:nvPr/>
          </p:nvSpPr>
          <p:spPr>
            <a:xfrm flipH="false" flipV="false" rot="0">
              <a:off x="0" y="0"/>
              <a:ext cx="5763752" cy="221835"/>
            </a:xfrm>
            <a:custGeom>
              <a:avLst/>
              <a:gdLst/>
              <a:ahLst/>
              <a:cxnLst/>
              <a:rect r="r" b="b" t="t" l="l"/>
              <a:pathLst>
                <a:path h="221835" w="5763752">
                  <a:moveTo>
                    <a:pt x="6368" y="0"/>
                  </a:moveTo>
                  <a:lnTo>
                    <a:pt x="5757385" y="0"/>
                  </a:lnTo>
                  <a:cubicBezTo>
                    <a:pt x="5760901" y="0"/>
                    <a:pt x="5763752" y="2851"/>
                    <a:pt x="5763752" y="6368"/>
                  </a:cubicBezTo>
                  <a:lnTo>
                    <a:pt x="5763752" y="215468"/>
                  </a:lnTo>
                  <a:cubicBezTo>
                    <a:pt x="5763752" y="217156"/>
                    <a:pt x="5763082" y="218776"/>
                    <a:pt x="5761887" y="219970"/>
                  </a:cubicBezTo>
                  <a:cubicBezTo>
                    <a:pt x="5760693" y="221164"/>
                    <a:pt x="5759074" y="221835"/>
                    <a:pt x="5757385" y="221835"/>
                  </a:cubicBezTo>
                  <a:lnTo>
                    <a:pt x="6368" y="221835"/>
                  </a:lnTo>
                  <a:cubicBezTo>
                    <a:pt x="2851" y="221835"/>
                    <a:pt x="0" y="218984"/>
                    <a:pt x="0" y="215468"/>
                  </a:cubicBezTo>
                  <a:lnTo>
                    <a:pt x="0" y="6368"/>
                  </a:lnTo>
                  <a:cubicBezTo>
                    <a:pt x="0" y="2851"/>
                    <a:pt x="2851" y="0"/>
                    <a:pt x="6368" y="0"/>
                  </a:cubicBezTo>
                  <a:close/>
                </a:path>
              </a:pathLst>
            </a:custGeom>
            <a:solidFill>
              <a:srgbClr val="FFFFFF"/>
            </a:solidFill>
            <a:ln w="38100" cap="sq">
              <a:solidFill>
                <a:srgbClr val="64CFF1"/>
              </a:solidFill>
              <a:prstDash val="solid"/>
              <a:miter/>
            </a:ln>
          </p:spPr>
        </p:sp>
        <p:sp>
          <p:nvSpPr>
            <p:cNvPr name="TextBox 12" id="12"/>
            <p:cNvSpPr txBox="true"/>
            <p:nvPr/>
          </p:nvSpPr>
          <p:spPr>
            <a:xfrm>
              <a:off x="0" y="-38100"/>
              <a:ext cx="5763752" cy="259935"/>
            </a:xfrm>
            <a:prstGeom prst="rect">
              <a:avLst/>
            </a:prstGeom>
          </p:spPr>
          <p:txBody>
            <a:bodyPr anchor="ctr" rtlCol="false" tIns="50800" lIns="50800" bIns="50800" rIns="50800"/>
            <a:lstStyle/>
            <a:p>
              <a:pPr algn="ctr">
                <a:lnSpc>
                  <a:spcPts val="2659"/>
                </a:lnSpc>
                <a:spcBef>
                  <a:spcPct val="0"/>
                </a:spcBef>
              </a:pPr>
            </a:p>
          </p:txBody>
        </p:sp>
      </p:grpSp>
      <p:grpSp>
        <p:nvGrpSpPr>
          <p:cNvPr name="Group 13" id="13"/>
          <p:cNvGrpSpPr/>
          <p:nvPr/>
        </p:nvGrpSpPr>
        <p:grpSpPr>
          <a:xfrm rot="0">
            <a:off x="11362610" y="2203571"/>
            <a:ext cx="5832218" cy="5879858"/>
            <a:chOff x="0" y="0"/>
            <a:chExt cx="1948264" cy="1964177"/>
          </a:xfrm>
        </p:grpSpPr>
        <p:sp>
          <p:nvSpPr>
            <p:cNvPr name="Freeform 14" id="14"/>
            <p:cNvSpPr/>
            <p:nvPr/>
          </p:nvSpPr>
          <p:spPr>
            <a:xfrm flipH="false" flipV="false" rot="0">
              <a:off x="0" y="0"/>
              <a:ext cx="1948264" cy="1964177"/>
            </a:xfrm>
            <a:custGeom>
              <a:avLst/>
              <a:gdLst/>
              <a:ahLst/>
              <a:cxnLst/>
              <a:rect r="r" b="b" t="t" l="l"/>
              <a:pathLst>
                <a:path h="1964177" w="1948264">
                  <a:moveTo>
                    <a:pt x="23894" y="0"/>
                  </a:moveTo>
                  <a:lnTo>
                    <a:pt x="1924370" y="0"/>
                  </a:lnTo>
                  <a:cubicBezTo>
                    <a:pt x="1930707" y="0"/>
                    <a:pt x="1936784" y="2517"/>
                    <a:pt x="1941265" y="6998"/>
                  </a:cubicBezTo>
                  <a:cubicBezTo>
                    <a:pt x="1945746" y="11479"/>
                    <a:pt x="1948264" y="17557"/>
                    <a:pt x="1948264" y="23894"/>
                  </a:cubicBezTo>
                  <a:lnTo>
                    <a:pt x="1948264" y="1940284"/>
                  </a:lnTo>
                  <a:cubicBezTo>
                    <a:pt x="1948264" y="1946621"/>
                    <a:pt x="1945746" y="1952698"/>
                    <a:pt x="1941265" y="1957179"/>
                  </a:cubicBezTo>
                  <a:cubicBezTo>
                    <a:pt x="1936784" y="1961660"/>
                    <a:pt x="1930707" y="1964177"/>
                    <a:pt x="1924370" y="1964177"/>
                  </a:cubicBezTo>
                  <a:lnTo>
                    <a:pt x="23894" y="1964177"/>
                  </a:lnTo>
                  <a:cubicBezTo>
                    <a:pt x="17557" y="1964177"/>
                    <a:pt x="11479" y="1961660"/>
                    <a:pt x="6998" y="1957179"/>
                  </a:cubicBezTo>
                  <a:cubicBezTo>
                    <a:pt x="2517" y="1952698"/>
                    <a:pt x="0" y="1946621"/>
                    <a:pt x="0" y="1940284"/>
                  </a:cubicBezTo>
                  <a:lnTo>
                    <a:pt x="0" y="23894"/>
                  </a:lnTo>
                  <a:cubicBezTo>
                    <a:pt x="0" y="17557"/>
                    <a:pt x="2517" y="11479"/>
                    <a:pt x="6998" y="6998"/>
                  </a:cubicBezTo>
                  <a:cubicBezTo>
                    <a:pt x="11479" y="2517"/>
                    <a:pt x="17557" y="0"/>
                    <a:pt x="23894" y="0"/>
                  </a:cubicBezTo>
                  <a:close/>
                </a:path>
              </a:pathLst>
            </a:custGeom>
            <a:solidFill>
              <a:srgbClr val="FFFFFF"/>
            </a:solidFill>
            <a:ln w="38100" cap="sq">
              <a:solidFill>
                <a:srgbClr val="90C6ED"/>
              </a:solidFill>
              <a:prstDash val="solid"/>
              <a:miter/>
            </a:ln>
          </p:spPr>
        </p:sp>
        <p:sp>
          <p:nvSpPr>
            <p:cNvPr name="TextBox 15" id="15"/>
            <p:cNvSpPr txBox="true"/>
            <p:nvPr/>
          </p:nvSpPr>
          <p:spPr>
            <a:xfrm>
              <a:off x="0" y="-38100"/>
              <a:ext cx="1948264" cy="2002277"/>
            </a:xfrm>
            <a:prstGeom prst="rect">
              <a:avLst/>
            </a:prstGeom>
          </p:spPr>
          <p:txBody>
            <a:bodyPr anchor="ctr" rtlCol="false" tIns="40052" lIns="40052" bIns="40052" rIns="40052"/>
            <a:lstStyle/>
            <a:p>
              <a:pPr algn="ctr">
                <a:lnSpc>
                  <a:spcPts val="2659"/>
                </a:lnSpc>
                <a:spcBef>
                  <a:spcPct val="0"/>
                </a:spcBef>
              </a:pPr>
            </a:p>
          </p:txBody>
        </p:sp>
      </p:grpSp>
      <p:grpSp>
        <p:nvGrpSpPr>
          <p:cNvPr name="Group 16" id="16"/>
          <p:cNvGrpSpPr/>
          <p:nvPr/>
        </p:nvGrpSpPr>
        <p:grpSpPr>
          <a:xfrm rot="0">
            <a:off x="8149412" y="2900294"/>
            <a:ext cx="2832197" cy="2240046"/>
            <a:chOff x="0" y="0"/>
            <a:chExt cx="3776263" cy="2986728"/>
          </a:xfrm>
        </p:grpSpPr>
        <p:pic>
          <p:nvPicPr>
            <p:cNvPr name="Picture 17" id="17"/>
            <p:cNvPicPr>
              <a:picLocks noChangeAspect="true"/>
            </p:cNvPicPr>
            <p:nvPr/>
          </p:nvPicPr>
          <p:blipFill>
            <a:blip r:embed="rId3"/>
            <a:srcRect l="17481" t="14720" r="10546" b="0"/>
            <a:stretch>
              <a:fillRect/>
            </a:stretch>
          </p:blipFill>
          <p:spPr>
            <a:xfrm flipH="false" flipV="false">
              <a:off x="0" y="0"/>
              <a:ext cx="3776263" cy="2986728"/>
            </a:xfrm>
            <a:prstGeom prst="rect">
              <a:avLst/>
            </a:prstGeom>
          </p:spPr>
        </p:pic>
      </p:grpSp>
      <p:grpSp>
        <p:nvGrpSpPr>
          <p:cNvPr name="Group 18" id="18"/>
          <p:cNvGrpSpPr/>
          <p:nvPr/>
        </p:nvGrpSpPr>
        <p:grpSpPr>
          <a:xfrm rot="0">
            <a:off x="4466905" y="2900294"/>
            <a:ext cx="3301508" cy="5080524"/>
            <a:chOff x="0" y="0"/>
            <a:chExt cx="4402011" cy="6774032"/>
          </a:xfrm>
        </p:grpSpPr>
        <p:pic>
          <p:nvPicPr>
            <p:cNvPr name="Picture 19" id="19"/>
            <p:cNvPicPr>
              <a:picLocks noChangeAspect="true"/>
            </p:cNvPicPr>
            <p:nvPr/>
          </p:nvPicPr>
          <p:blipFill>
            <a:blip r:embed="rId4"/>
            <a:srcRect l="74589" t="41308" r="0" b="0"/>
            <a:stretch>
              <a:fillRect/>
            </a:stretch>
          </p:blipFill>
          <p:spPr>
            <a:xfrm flipH="false" flipV="false">
              <a:off x="0" y="0"/>
              <a:ext cx="4402011" cy="6774032"/>
            </a:xfrm>
            <a:prstGeom prst="rect">
              <a:avLst/>
            </a:prstGeom>
          </p:spPr>
        </p:pic>
      </p:grpSp>
      <p:grpSp>
        <p:nvGrpSpPr>
          <p:cNvPr name="Group 20" id="20"/>
          <p:cNvGrpSpPr/>
          <p:nvPr/>
        </p:nvGrpSpPr>
        <p:grpSpPr>
          <a:xfrm rot="0">
            <a:off x="8149412" y="5440556"/>
            <a:ext cx="2832197" cy="2540262"/>
            <a:chOff x="0" y="0"/>
            <a:chExt cx="3776263" cy="3387016"/>
          </a:xfrm>
        </p:grpSpPr>
        <p:pic>
          <p:nvPicPr>
            <p:cNvPr name="Picture 21" id="21"/>
            <p:cNvPicPr>
              <a:picLocks noChangeAspect="true"/>
            </p:cNvPicPr>
            <p:nvPr/>
          </p:nvPicPr>
          <p:blipFill>
            <a:blip r:embed="rId5"/>
            <a:srcRect l="30027" t="23474" r="13128" b="0"/>
            <a:stretch>
              <a:fillRect/>
            </a:stretch>
          </p:blipFill>
          <p:spPr>
            <a:xfrm flipH="false" flipV="false">
              <a:off x="0" y="0"/>
              <a:ext cx="3776263" cy="3387016"/>
            </a:xfrm>
            <a:prstGeom prst="rect">
              <a:avLst/>
            </a:prstGeom>
          </p:spPr>
        </p:pic>
      </p:grpSp>
      <p:grpSp>
        <p:nvGrpSpPr>
          <p:cNvPr name="Group 22" id="22"/>
          <p:cNvGrpSpPr/>
          <p:nvPr/>
        </p:nvGrpSpPr>
        <p:grpSpPr>
          <a:xfrm rot="0">
            <a:off x="1351917" y="5834273"/>
            <a:ext cx="2756210" cy="2146545"/>
            <a:chOff x="0" y="0"/>
            <a:chExt cx="3674947" cy="2862060"/>
          </a:xfrm>
        </p:grpSpPr>
        <p:pic>
          <p:nvPicPr>
            <p:cNvPr name="Picture 23" id="23"/>
            <p:cNvPicPr>
              <a:picLocks noChangeAspect="true"/>
            </p:cNvPicPr>
            <p:nvPr/>
          </p:nvPicPr>
          <p:blipFill>
            <a:blip r:embed="rId6"/>
            <a:srcRect l="7437" t="5217" r="8987" b="7998"/>
            <a:stretch>
              <a:fillRect/>
            </a:stretch>
          </p:blipFill>
          <p:spPr>
            <a:xfrm flipH="false" flipV="false">
              <a:off x="0" y="0"/>
              <a:ext cx="3674947" cy="2862060"/>
            </a:xfrm>
            <a:prstGeom prst="rect">
              <a:avLst/>
            </a:prstGeom>
          </p:spPr>
        </p:pic>
      </p:grpSp>
      <p:sp>
        <p:nvSpPr>
          <p:cNvPr name="Freeform 24" id="24"/>
          <p:cNvSpPr/>
          <p:nvPr/>
        </p:nvSpPr>
        <p:spPr>
          <a:xfrm flipH="false" flipV="false" rot="0">
            <a:off x="6117658" y="1150672"/>
            <a:ext cx="4328140" cy="848515"/>
          </a:xfrm>
          <a:custGeom>
            <a:avLst/>
            <a:gdLst/>
            <a:ahLst/>
            <a:cxnLst/>
            <a:rect r="r" b="b" t="t" l="l"/>
            <a:pathLst>
              <a:path h="848515" w="4328140">
                <a:moveTo>
                  <a:pt x="0" y="0"/>
                </a:moveTo>
                <a:lnTo>
                  <a:pt x="4328141" y="0"/>
                </a:lnTo>
                <a:lnTo>
                  <a:pt x="4328141" y="848514"/>
                </a:lnTo>
                <a:lnTo>
                  <a:pt x="0" y="848514"/>
                </a:lnTo>
                <a:lnTo>
                  <a:pt x="0" y="0"/>
                </a:lnTo>
                <a:close/>
              </a:path>
            </a:pathLst>
          </a:custGeom>
          <a:blipFill>
            <a:blip r:embed="rId7"/>
            <a:stretch>
              <a:fillRect l="0" t="-13760" r="0" b="-13760"/>
            </a:stretch>
          </a:blipFill>
        </p:spPr>
      </p:sp>
      <p:sp>
        <p:nvSpPr>
          <p:cNvPr name="TextBox 25" id="25"/>
          <p:cNvSpPr txBox="true"/>
          <p:nvPr/>
        </p:nvSpPr>
        <p:spPr>
          <a:xfrm rot="0">
            <a:off x="11643749" y="2259980"/>
            <a:ext cx="5334842" cy="5703570"/>
          </a:xfrm>
          <a:prstGeom prst="rect">
            <a:avLst/>
          </a:prstGeom>
        </p:spPr>
        <p:txBody>
          <a:bodyPr anchor="t" rtlCol="false" tIns="0" lIns="0" bIns="0" rIns="0">
            <a:spAutoFit/>
          </a:bodyPr>
          <a:lstStyle/>
          <a:p>
            <a:pPr>
              <a:lnSpc>
                <a:spcPts val="3780"/>
              </a:lnSpc>
            </a:pPr>
            <a:r>
              <a:rPr lang="en-US" sz="2700">
                <a:solidFill>
                  <a:srgbClr val="000000"/>
                </a:solidFill>
                <a:latin typeface="Cardo"/>
              </a:rPr>
              <a:t>An ePortfolio (eP) can serve as a digital evidence of learning. Mine is not only where I explore my project, but it is also where I am piloting my innovation ideas. </a:t>
            </a:r>
          </a:p>
          <a:p>
            <a:pPr>
              <a:lnSpc>
                <a:spcPts val="3780"/>
              </a:lnSpc>
            </a:pPr>
          </a:p>
          <a:p>
            <a:pPr>
              <a:lnSpc>
                <a:spcPts val="3780"/>
              </a:lnSpc>
            </a:pPr>
            <a:r>
              <a:rPr lang="en-US" sz="2700">
                <a:solidFill>
                  <a:srgbClr val="000000"/>
                </a:solidFill>
                <a:latin typeface="Cardo"/>
              </a:rPr>
              <a:t>Throughout the ADL Program, the reflection and personal exploration of my ideas, projects, and collaborations have made this learning opportunity a transformative one.</a:t>
            </a:r>
          </a:p>
        </p:txBody>
      </p:sp>
      <p:sp>
        <p:nvSpPr>
          <p:cNvPr name="TextBox 26" id="26"/>
          <p:cNvSpPr txBox="true"/>
          <p:nvPr/>
        </p:nvSpPr>
        <p:spPr>
          <a:xfrm rot="0">
            <a:off x="528210" y="1011356"/>
            <a:ext cx="10128514" cy="987831"/>
          </a:xfrm>
          <a:prstGeom prst="rect">
            <a:avLst/>
          </a:prstGeom>
        </p:spPr>
        <p:txBody>
          <a:bodyPr anchor="t" rtlCol="false" tIns="0" lIns="0" bIns="0" rIns="0">
            <a:spAutoFit/>
          </a:bodyPr>
          <a:lstStyle/>
          <a:p>
            <a:pPr>
              <a:lnSpc>
                <a:spcPts val="8027"/>
              </a:lnSpc>
            </a:pPr>
            <a:r>
              <a:rPr lang="en-US" sz="5734">
                <a:solidFill>
                  <a:srgbClr val="000000"/>
                </a:solidFill>
                <a:latin typeface="Cinzel Bold"/>
              </a:rPr>
              <a:t> E-PORTFOLIO</a:t>
            </a:r>
          </a:p>
        </p:txBody>
      </p:sp>
      <p:sp>
        <p:nvSpPr>
          <p:cNvPr name="TextBox 27" id="27"/>
          <p:cNvSpPr txBox="true"/>
          <p:nvPr/>
        </p:nvSpPr>
        <p:spPr>
          <a:xfrm rot="0">
            <a:off x="5992112" y="8878970"/>
            <a:ext cx="6303776" cy="365760"/>
          </a:xfrm>
          <a:prstGeom prst="rect">
            <a:avLst/>
          </a:prstGeom>
        </p:spPr>
        <p:txBody>
          <a:bodyPr anchor="t" rtlCol="false" tIns="0" lIns="0" bIns="0" rIns="0">
            <a:spAutoFit/>
          </a:bodyPr>
          <a:lstStyle/>
          <a:p>
            <a:pPr algn="ctr">
              <a:lnSpc>
                <a:spcPts val="2940"/>
              </a:lnSpc>
            </a:pPr>
            <a:r>
              <a:rPr lang="en-US" sz="2100">
                <a:solidFill>
                  <a:srgbClr val="000000"/>
                </a:solidFill>
                <a:latin typeface="Cardo Bold"/>
              </a:rPr>
              <a:t>The Advisor That Cares | advising.blog</a:t>
            </a:r>
          </a:p>
        </p:txBody>
      </p:sp>
      <p:sp>
        <p:nvSpPr>
          <p:cNvPr name="TextBox 28" id="28"/>
          <p:cNvSpPr txBox="true"/>
          <p:nvPr/>
        </p:nvSpPr>
        <p:spPr>
          <a:xfrm rot="0">
            <a:off x="1028700" y="8869445"/>
            <a:ext cx="2278428" cy="365760"/>
          </a:xfrm>
          <a:prstGeom prst="rect">
            <a:avLst/>
          </a:prstGeom>
        </p:spPr>
        <p:txBody>
          <a:bodyPr anchor="t" rtlCol="false" tIns="0" lIns="0" bIns="0" rIns="0">
            <a:spAutoFit/>
          </a:bodyPr>
          <a:lstStyle/>
          <a:p>
            <a:pPr>
              <a:lnSpc>
                <a:spcPts val="2940"/>
              </a:lnSpc>
            </a:pPr>
            <a:r>
              <a:rPr lang="en-US" sz="2100">
                <a:solidFill>
                  <a:srgbClr val="000000"/>
                </a:solidFill>
                <a:latin typeface="Cardo Bold"/>
              </a:rPr>
              <a:t>COVA + CSLE</a:t>
            </a:r>
          </a:p>
        </p:txBody>
      </p:sp>
      <p:sp>
        <p:nvSpPr>
          <p:cNvPr name="TextBox 29" id="29"/>
          <p:cNvSpPr txBox="true"/>
          <p:nvPr/>
        </p:nvSpPr>
        <p:spPr>
          <a:xfrm rot="0">
            <a:off x="14981938" y="8869445"/>
            <a:ext cx="2278428" cy="365760"/>
          </a:xfrm>
          <a:prstGeom prst="rect">
            <a:avLst/>
          </a:prstGeom>
        </p:spPr>
        <p:txBody>
          <a:bodyPr anchor="t" rtlCol="false" tIns="0" lIns="0" bIns="0" rIns="0">
            <a:spAutoFit/>
          </a:bodyPr>
          <a:lstStyle/>
          <a:p>
            <a:pPr algn="r">
              <a:lnSpc>
                <a:spcPts val="2940"/>
              </a:lnSpc>
            </a:pPr>
            <a:r>
              <a:rPr lang="en-US" sz="2100">
                <a:solidFill>
                  <a:srgbClr val="000000"/>
                </a:solidFill>
                <a:latin typeface="Cardo Bold"/>
              </a:rPr>
              <a:t>6</a:t>
            </a:r>
          </a:p>
        </p:txBody>
      </p:sp>
    </p:spTree>
  </p:cSld>
  <p:clrMapOvr>
    <a:masterClrMapping/>
  </p:clrMapOvr>
</p:sld>
</file>

<file path=ppt/slides/slide7.xml><?xml version="1.0" encoding="utf-8"?>
<p:sld xmlns:p="http://schemas.openxmlformats.org/presentationml/2006/main" xmlns:a="http://schemas.openxmlformats.org/drawingml/2006/main">
  <p:cSld>
    <p:bg>
      <p:bgPr>
        <a:solidFill>
          <a:srgbClr val="B1EBCB"/>
        </a:solidFill>
      </p:bgPr>
    </p:bg>
    <p:spTree>
      <p:nvGrpSpPr>
        <p:cNvPr id="1" name=""/>
        <p:cNvGrpSpPr/>
        <p:nvPr/>
      </p:nvGrpSpPr>
      <p:grpSpPr>
        <a:xfrm>
          <a:off x="0" y="0"/>
          <a:ext cx="0" cy="0"/>
          <a:chOff x="0" y="0"/>
          <a:chExt cx="0" cy="0"/>
        </a:xfrm>
      </p:grpSpPr>
      <p:grpSp>
        <p:nvGrpSpPr>
          <p:cNvPr name="Group 2" id="2"/>
          <p:cNvGrpSpPr/>
          <p:nvPr/>
        </p:nvGrpSpPr>
        <p:grpSpPr>
          <a:xfrm rot="0">
            <a:off x="463308" y="561652"/>
            <a:ext cx="17361385" cy="9163696"/>
            <a:chOff x="0" y="0"/>
            <a:chExt cx="4572546" cy="2413484"/>
          </a:xfrm>
        </p:grpSpPr>
        <p:sp>
          <p:nvSpPr>
            <p:cNvPr name="Freeform 3" id="3"/>
            <p:cNvSpPr/>
            <p:nvPr/>
          </p:nvSpPr>
          <p:spPr>
            <a:xfrm flipH="false" flipV="false" rot="0">
              <a:off x="0" y="0"/>
              <a:ext cx="4572546" cy="2413484"/>
            </a:xfrm>
            <a:custGeom>
              <a:avLst/>
              <a:gdLst/>
              <a:ahLst/>
              <a:cxnLst/>
              <a:rect r="r" b="b" t="t" l="l"/>
              <a:pathLst>
                <a:path h="2413484" w="4572546">
                  <a:moveTo>
                    <a:pt x="8027" y="0"/>
                  </a:moveTo>
                  <a:lnTo>
                    <a:pt x="4564519" y="0"/>
                  </a:lnTo>
                  <a:cubicBezTo>
                    <a:pt x="4566648" y="0"/>
                    <a:pt x="4568689" y="846"/>
                    <a:pt x="4570195" y="2351"/>
                  </a:cubicBezTo>
                  <a:cubicBezTo>
                    <a:pt x="4571700" y="3856"/>
                    <a:pt x="4572546" y="5898"/>
                    <a:pt x="4572546" y="8027"/>
                  </a:cubicBezTo>
                  <a:lnTo>
                    <a:pt x="4572546" y="2405457"/>
                  </a:lnTo>
                  <a:cubicBezTo>
                    <a:pt x="4572546" y="2407586"/>
                    <a:pt x="4571700" y="2409628"/>
                    <a:pt x="4570195" y="2411133"/>
                  </a:cubicBezTo>
                  <a:cubicBezTo>
                    <a:pt x="4568689" y="2412638"/>
                    <a:pt x="4566648" y="2413484"/>
                    <a:pt x="4564519" y="2413484"/>
                  </a:cubicBezTo>
                  <a:lnTo>
                    <a:pt x="8027" y="2413484"/>
                  </a:lnTo>
                  <a:cubicBezTo>
                    <a:pt x="5898" y="2413484"/>
                    <a:pt x="3856" y="2412638"/>
                    <a:pt x="2351" y="2411133"/>
                  </a:cubicBezTo>
                  <a:cubicBezTo>
                    <a:pt x="846" y="2409628"/>
                    <a:pt x="0" y="2407586"/>
                    <a:pt x="0" y="2405457"/>
                  </a:cubicBezTo>
                  <a:lnTo>
                    <a:pt x="0" y="8027"/>
                  </a:lnTo>
                  <a:cubicBezTo>
                    <a:pt x="0" y="5898"/>
                    <a:pt x="846" y="3856"/>
                    <a:pt x="2351" y="2351"/>
                  </a:cubicBezTo>
                  <a:cubicBezTo>
                    <a:pt x="3856" y="846"/>
                    <a:pt x="5898" y="0"/>
                    <a:pt x="8027" y="0"/>
                  </a:cubicBezTo>
                  <a:close/>
                </a:path>
              </a:pathLst>
            </a:custGeom>
            <a:solidFill>
              <a:srgbClr val="E9F7FF"/>
            </a:solidFill>
            <a:ln w="38100" cap="sq">
              <a:solidFill>
                <a:srgbClr val="5B93DD"/>
              </a:solidFill>
              <a:prstDash val="solid"/>
              <a:miter/>
            </a:ln>
          </p:spPr>
        </p:sp>
        <p:sp>
          <p:nvSpPr>
            <p:cNvPr name="TextBox 4" id="4"/>
            <p:cNvSpPr txBox="true"/>
            <p:nvPr/>
          </p:nvSpPr>
          <p:spPr>
            <a:xfrm>
              <a:off x="0" y="-38100"/>
              <a:ext cx="4572546" cy="2451584"/>
            </a:xfrm>
            <a:prstGeom prst="rect">
              <a:avLst/>
            </a:prstGeom>
          </p:spPr>
          <p:txBody>
            <a:bodyPr anchor="ctr" rtlCol="false" tIns="50800" lIns="50800" bIns="50800" rIns="50800"/>
            <a:lstStyle/>
            <a:p>
              <a:pPr algn="ctr">
                <a:lnSpc>
                  <a:spcPts val="2659"/>
                </a:lnSpc>
                <a:spcBef>
                  <a:spcPct val="0"/>
                </a:spcBef>
              </a:pPr>
            </a:p>
          </p:txBody>
        </p:sp>
      </p:grpSp>
      <p:grpSp>
        <p:nvGrpSpPr>
          <p:cNvPr name="Group 5" id="5"/>
          <p:cNvGrpSpPr/>
          <p:nvPr/>
        </p:nvGrpSpPr>
        <p:grpSpPr>
          <a:xfrm rot="0">
            <a:off x="-593488" y="1028700"/>
            <a:ext cx="13171200" cy="1067442"/>
            <a:chOff x="0" y="0"/>
            <a:chExt cx="3468958" cy="281137"/>
          </a:xfrm>
        </p:grpSpPr>
        <p:sp>
          <p:nvSpPr>
            <p:cNvPr name="Freeform 6" id="6"/>
            <p:cNvSpPr/>
            <p:nvPr/>
          </p:nvSpPr>
          <p:spPr>
            <a:xfrm flipH="false" flipV="false" rot="0">
              <a:off x="0" y="0"/>
              <a:ext cx="3468958" cy="281137"/>
            </a:xfrm>
            <a:custGeom>
              <a:avLst/>
              <a:gdLst/>
              <a:ahLst/>
              <a:cxnLst/>
              <a:rect r="r" b="b" t="t" l="l"/>
              <a:pathLst>
                <a:path h="281137" w="3468958">
                  <a:moveTo>
                    <a:pt x="10580" y="0"/>
                  </a:moveTo>
                  <a:lnTo>
                    <a:pt x="3458378" y="0"/>
                  </a:lnTo>
                  <a:cubicBezTo>
                    <a:pt x="3461184" y="0"/>
                    <a:pt x="3463875" y="1115"/>
                    <a:pt x="3465859" y="3099"/>
                  </a:cubicBezTo>
                  <a:cubicBezTo>
                    <a:pt x="3467843" y="5083"/>
                    <a:pt x="3468958" y="7774"/>
                    <a:pt x="3468958" y="10580"/>
                  </a:cubicBezTo>
                  <a:lnTo>
                    <a:pt x="3468958" y="270557"/>
                  </a:lnTo>
                  <a:cubicBezTo>
                    <a:pt x="3468958" y="273363"/>
                    <a:pt x="3467843" y="276054"/>
                    <a:pt x="3465859" y="278038"/>
                  </a:cubicBezTo>
                  <a:cubicBezTo>
                    <a:pt x="3463875" y="280022"/>
                    <a:pt x="3461184" y="281137"/>
                    <a:pt x="3458378" y="281137"/>
                  </a:cubicBezTo>
                  <a:lnTo>
                    <a:pt x="10580" y="281137"/>
                  </a:lnTo>
                  <a:cubicBezTo>
                    <a:pt x="7774" y="281137"/>
                    <a:pt x="5083" y="280022"/>
                    <a:pt x="3099" y="278038"/>
                  </a:cubicBezTo>
                  <a:cubicBezTo>
                    <a:pt x="1115" y="276054"/>
                    <a:pt x="0" y="273363"/>
                    <a:pt x="0" y="270557"/>
                  </a:cubicBezTo>
                  <a:lnTo>
                    <a:pt x="0" y="10580"/>
                  </a:lnTo>
                  <a:cubicBezTo>
                    <a:pt x="0" y="7774"/>
                    <a:pt x="1115" y="5083"/>
                    <a:pt x="3099" y="3099"/>
                  </a:cubicBezTo>
                  <a:cubicBezTo>
                    <a:pt x="5083" y="1115"/>
                    <a:pt x="7774" y="0"/>
                    <a:pt x="10580" y="0"/>
                  </a:cubicBezTo>
                  <a:close/>
                </a:path>
              </a:pathLst>
            </a:custGeom>
            <a:solidFill>
              <a:srgbClr val="FFFFFF"/>
            </a:solidFill>
            <a:ln w="38100" cap="sq">
              <a:solidFill>
                <a:srgbClr val="64CFF1"/>
              </a:solidFill>
              <a:prstDash val="solid"/>
              <a:miter/>
            </a:ln>
          </p:spPr>
        </p:sp>
        <p:sp>
          <p:nvSpPr>
            <p:cNvPr name="TextBox 7" id="7"/>
            <p:cNvSpPr txBox="true"/>
            <p:nvPr/>
          </p:nvSpPr>
          <p:spPr>
            <a:xfrm>
              <a:off x="0" y="-38100"/>
              <a:ext cx="3468958" cy="319237"/>
            </a:xfrm>
            <a:prstGeom prst="rect">
              <a:avLst/>
            </a:prstGeom>
          </p:spPr>
          <p:txBody>
            <a:bodyPr anchor="ctr" rtlCol="false" tIns="50800" lIns="50800" bIns="50800" rIns="50800"/>
            <a:lstStyle/>
            <a:p>
              <a:pPr algn="ctr">
                <a:lnSpc>
                  <a:spcPts val="2659"/>
                </a:lnSpc>
                <a:spcBef>
                  <a:spcPct val="0"/>
                </a:spcBef>
              </a:pPr>
            </a:p>
          </p:txBody>
        </p:sp>
      </p:grpSp>
      <p:grpSp>
        <p:nvGrpSpPr>
          <p:cNvPr name="Group 8" id="8"/>
          <p:cNvGrpSpPr/>
          <p:nvPr/>
        </p:nvGrpSpPr>
        <p:grpSpPr>
          <a:xfrm rot="0">
            <a:off x="-2408957" y="8659759"/>
            <a:ext cx="21884247" cy="842281"/>
            <a:chOff x="0" y="0"/>
            <a:chExt cx="5763752" cy="221835"/>
          </a:xfrm>
        </p:grpSpPr>
        <p:sp>
          <p:nvSpPr>
            <p:cNvPr name="Freeform 9" id="9"/>
            <p:cNvSpPr/>
            <p:nvPr/>
          </p:nvSpPr>
          <p:spPr>
            <a:xfrm flipH="false" flipV="false" rot="0">
              <a:off x="0" y="0"/>
              <a:ext cx="5763752" cy="221835"/>
            </a:xfrm>
            <a:custGeom>
              <a:avLst/>
              <a:gdLst/>
              <a:ahLst/>
              <a:cxnLst/>
              <a:rect r="r" b="b" t="t" l="l"/>
              <a:pathLst>
                <a:path h="221835" w="5763752">
                  <a:moveTo>
                    <a:pt x="6368" y="0"/>
                  </a:moveTo>
                  <a:lnTo>
                    <a:pt x="5757385" y="0"/>
                  </a:lnTo>
                  <a:cubicBezTo>
                    <a:pt x="5760901" y="0"/>
                    <a:pt x="5763752" y="2851"/>
                    <a:pt x="5763752" y="6368"/>
                  </a:cubicBezTo>
                  <a:lnTo>
                    <a:pt x="5763752" y="215468"/>
                  </a:lnTo>
                  <a:cubicBezTo>
                    <a:pt x="5763752" y="217156"/>
                    <a:pt x="5763082" y="218776"/>
                    <a:pt x="5761887" y="219970"/>
                  </a:cubicBezTo>
                  <a:cubicBezTo>
                    <a:pt x="5760693" y="221164"/>
                    <a:pt x="5759074" y="221835"/>
                    <a:pt x="5757385" y="221835"/>
                  </a:cubicBezTo>
                  <a:lnTo>
                    <a:pt x="6368" y="221835"/>
                  </a:lnTo>
                  <a:cubicBezTo>
                    <a:pt x="2851" y="221835"/>
                    <a:pt x="0" y="218984"/>
                    <a:pt x="0" y="215468"/>
                  </a:cubicBezTo>
                  <a:lnTo>
                    <a:pt x="0" y="6368"/>
                  </a:lnTo>
                  <a:cubicBezTo>
                    <a:pt x="0" y="2851"/>
                    <a:pt x="2851" y="0"/>
                    <a:pt x="6368" y="0"/>
                  </a:cubicBezTo>
                  <a:close/>
                </a:path>
              </a:pathLst>
            </a:custGeom>
            <a:solidFill>
              <a:srgbClr val="FFFFFF"/>
            </a:solidFill>
            <a:ln w="38100" cap="sq">
              <a:solidFill>
                <a:srgbClr val="64CFF1"/>
              </a:solidFill>
              <a:prstDash val="solid"/>
              <a:miter/>
            </a:ln>
          </p:spPr>
        </p:sp>
        <p:sp>
          <p:nvSpPr>
            <p:cNvPr name="TextBox 10" id="10"/>
            <p:cNvSpPr txBox="true"/>
            <p:nvPr/>
          </p:nvSpPr>
          <p:spPr>
            <a:xfrm>
              <a:off x="0" y="-38100"/>
              <a:ext cx="5763752" cy="259935"/>
            </a:xfrm>
            <a:prstGeom prst="rect">
              <a:avLst/>
            </a:prstGeom>
          </p:spPr>
          <p:txBody>
            <a:bodyPr anchor="ctr" rtlCol="false" tIns="50800" lIns="50800" bIns="50800" rIns="50800"/>
            <a:lstStyle/>
            <a:p>
              <a:pPr algn="ctr">
                <a:lnSpc>
                  <a:spcPts val="2659"/>
                </a:lnSpc>
                <a:spcBef>
                  <a:spcPct val="0"/>
                </a:spcBef>
              </a:pPr>
            </a:p>
          </p:txBody>
        </p:sp>
      </p:grpSp>
      <p:sp>
        <p:nvSpPr>
          <p:cNvPr name="TextBox 11" id="11"/>
          <p:cNvSpPr txBox="true"/>
          <p:nvPr/>
        </p:nvSpPr>
        <p:spPr>
          <a:xfrm rot="0">
            <a:off x="540062" y="1181536"/>
            <a:ext cx="12037650" cy="695094"/>
          </a:xfrm>
          <a:prstGeom prst="rect">
            <a:avLst/>
          </a:prstGeom>
        </p:spPr>
        <p:txBody>
          <a:bodyPr anchor="t" rtlCol="false" tIns="0" lIns="0" bIns="0" rIns="0">
            <a:spAutoFit/>
          </a:bodyPr>
          <a:lstStyle/>
          <a:p>
            <a:pPr algn="ctr">
              <a:lnSpc>
                <a:spcPts val="5787"/>
              </a:lnSpc>
            </a:pPr>
            <a:r>
              <a:rPr lang="en-US" sz="4134">
                <a:solidFill>
                  <a:srgbClr val="000000"/>
                </a:solidFill>
                <a:latin typeface="Cinzel Bold"/>
              </a:rPr>
              <a:t>A PERSONAL/PROFESSIONAL EVOLUTION</a:t>
            </a:r>
          </a:p>
        </p:txBody>
      </p:sp>
      <p:sp>
        <p:nvSpPr>
          <p:cNvPr name="TextBox 12" id="12"/>
          <p:cNvSpPr txBox="true"/>
          <p:nvPr/>
        </p:nvSpPr>
        <p:spPr>
          <a:xfrm rot="0">
            <a:off x="5992112" y="8878970"/>
            <a:ext cx="6303776" cy="365760"/>
          </a:xfrm>
          <a:prstGeom prst="rect">
            <a:avLst/>
          </a:prstGeom>
        </p:spPr>
        <p:txBody>
          <a:bodyPr anchor="t" rtlCol="false" tIns="0" lIns="0" bIns="0" rIns="0">
            <a:spAutoFit/>
          </a:bodyPr>
          <a:lstStyle/>
          <a:p>
            <a:pPr algn="ctr">
              <a:lnSpc>
                <a:spcPts val="2940"/>
              </a:lnSpc>
            </a:pPr>
            <a:r>
              <a:rPr lang="en-US" sz="2100">
                <a:solidFill>
                  <a:srgbClr val="000000"/>
                </a:solidFill>
                <a:latin typeface="Cardo Bold"/>
              </a:rPr>
              <a:t>The Advisor That Cares | advising.blog</a:t>
            </a:r>
          </a:p>
        </p:txBody>
      </p:sp>
      <p:sp>
        <p:nvSpPr>
          <p:cNvPr name="TextBox 13" id="13"/>
          <p:cNvSpPr txBox="true"/>
          <p:nvPr/>
        </p:nvSpPr>
        <p:spPr>
          <a:xfrm rot="0">
            <a:off x="1028700" y="8869445"/>
            <a:ext cx="2278428" cy="365760"/>
          </a:xfrm>
          <a:prstGeom prst="rect">
            <a:avLst/>
          </a:prstGeom>
        </p:spPr>
        <p:txBody>
          <a:bodyPr anchor="t" rtlCol="false" tIns="0" lIns="0" bIns="0" rIns="0">
            <a:spAutoFit/>
          </a:bodyPr>
          <a:lstStyle/>
          <a:p>
            <a:pPr>
              <a:lnSpc>
                <a:spcPts val="2940"/>
              </a:lnSpc>
            </a:pPr>
            <a:r>
              <a:rPr lang="en-US" sz="2100">
                <a:solidFill>
                  <a:srgbClr val="000000"/>
                </a:solidFill>
                <a:latin typeface="Cardo Bold"/>
              </a:rPr>
              <a:t>COVA + CSLE</a:t>
            </a:r>
          </a:p>
        </p:txBody>
      </p:sp>
      <p:sp>
        <p:nvSpPr>
          <p:cNvPr name="TextBox 14" id="14"/>
          <p:cNvSpPr txBox="true"/>
          <p:nvPr/>
        </p:nvSpPr>
        <p:spPr>
          <a:xfrm rot="0">
            <a:off x="14981938" y="8869445"/>
            <a:ext cx="2278428" cy="365760"/>
          </a:xfrm>
          <a:prstGeom prst="rect">
            <a:avLst/>
          </a:prstGeom>
        </p:spPr>
        <p:txBody>
          <a:bodyPr anchor="t" rtlCol="false" tIns="0" lIns="0" bIns="0" rIns="0">
            <a:spAutoFit/>
          </a:bodyPr>
          <a:lstStyle/>
          <a:p>
            <a:pPr algn="r">
              <a:lnSpc>
                <a:spcPts val="2940"/>
              </a:lnSpc>
            </a:pPr>
            <a:r>
              <a:rPr lang="en-US" sz="2100">
                <a:solidFill>
                  <a:srgbClr val="000000"/>
                </a:solidFill>
                <a:latin typeface="Cardo Bold"/>
              </a:rPr>
              <a:t>7</a:t>
            </a:r>
          </a:p>
        </p:txBody>
      </p:sp>
      <p:grpSp>
        <p:nvGrpSpPr>
          <p:cNvPr name="Group 15" id="15"/>
          <p:cNvGrpSpPr/>
          <p:nvPr/>
        </p:nvGrpSpPr>
        <p:grpSpPr>
          <a:xfrm rot="0">
            <a:off x="883707" y="3075841"/>
            <a:ext cx="5249604" cy="5192247"/>
            <a:chOff x="0" y="0"/>
            <a:chExt cx="1382612" cy="1367505"/>
          </a:xfrm>
        </p:grpSpPr>
        <p:sp>
          <p:nvSpPr>
            <p:cNvPr name="Freeform 16" id="16"/>
            <p:cNvSpPr/>
            <p:nvPr/>
          </p:nvSpPr>
          <p:spPr>
            <a:xfrm flipH="false" flipV="false" rot="0">
              <a:off x="0" y="0"/>
              <a:ext cx="1382612" cy="1367505"/>
            </a:xfrm>
            <a:custGeom>
              <a:avLst/>
              <a:gdLst/>
              <a:ahLst/>
              <a:cxnLst/>
              <a:rect r="r" b="b" t="t" l="l"/>
              <a:pathLst>
                <a:path h="1367505" w="1382612">
                  <a:moveTo>
                    <a:pt x="26546" y="0"/>
                  </a:moveTo>
                  <a:lnTo>
                    <a:pt x="1356066" y="0"/>
                  </a:lnTo>
                  <a:cubicBezTo>
                    <a:pt x="1363106" y="0"/>
                    <a:pt x="1369858" y="2797"/>
                    <a:pt x="1374837" y="7775"/>
                  </a:cubicBezTo>
                  <a:cubicBezTo>
                    <a:pt x="1379815" y="12753"/>
                    <a:pt x="1382612" y="19505"/>
                    <a:pt x="1382612" y="26546"/>
                  </a:cubicBezTo>
                  <a:lnTo>
                    <a:pt x="1382612" y="1340960"/>
                  </a:lnTo>
                  <a:cubicBezTo>
                    <a:pt x="1382612" y="1348000"/>
                    <a:pt x="1379815" y="1354752"/>
                    <a:pt x="1374837" y="1359730"/>
                  </a:cubicBezTo>
                  <a:cubicBezTo>
                    <a:pt x="1369858" y="1364709"/>
                    <a:pt x="1363106" y="1367505"/>
                    <a:pt x="1356066" y="1367505"/>
                  </a:cubicBezTo>
                  <a:lnTo>
                    <a:pt x="26546" y="1367505"/>
                  </a:lnTo>
                  <a:cubicBezTo>
                    <a:pt x="19505" y="1367505"/>
                    <a:pt x="12753" y="1364709"/>
                    <a:pt x="7775" y="1359730"/>
                  </a:cubicBezTo>
                  <a:cubicBezTo>
                    <a:pt x="2797" y="1354752"/>
                    <a:pt x="0" y="1348000"/>
                    <a:pt x="0" y="1340960"/>
                  </a:cubicBezTo>
                  <a:lnTo>
                    <a:pt x="0" y="26546"/>
                  </a:lnTo>
                  <a:cubicBezTo>
                    <a:pt x="0" y="19505"/>
                    <a:pt x="2797" y="12753"/>
                    <a:pt x="7775" y="7775"/>
                  </a:cubicBezTo>
                  <a:cubicBezTo>
                    <a:pt x="12753" y="2797"/>
                    <a:pt x="19505" y="0"/>
                    <a:pt x="26546" y="0"/>
                  </a:cubicBezTo>
                  <a:close/>
                </a:path>
              </a:pathLst>
            </a:custGeom>
            <a:solidFill>
              <a:srgbClr val="FFFFFF"/>
            </a:solidFill>
            <a:ln w="38100" cap="sq">
              <a:solidFill>
                <a:srgbClr val="90C6ED"/>
              </a:solidFill>
              <a:prstDash val="solid"/>
              <a:miter/>
            </a:ln>
          </p:spPr>
        </p:sp>
        <p:sp>
          <p:nvSpPr>
            <p:cNvPr name="TextBox 17" id="17"/>
            <p:cNvSpPr txBox="true"/>
            <p:nvPr/>
          </p:nvSpPr>
          <p:spPr>
            <a:xfrm>
              <a:off x="0" y="-38100"/>
              <a:ext cx="1382612" cy="1405605"/>
            </a:xfrm>
            <a:prstGeom prst="rect">
              <a:avLst/>
            </a:prstGeom>
          </p:spPr>
          <p:txBody>
            <a:bodyPr anchor="ctr" rtlCol="false" tIns="50800" lIns="50800" bIns="50800" rIns="50800"/>
            <a:lstStyle/>
            <a:p>
              <a:pPr algn="ctr">
                <a:lnSpc>
                  <a:spcPts val="2659"/>
                </a:lnSpc>
                <a:spcBef>
                  <a:spcPct val="0"/>
                </a:spcBef>
              </a:pPr>
            </a:p>
          </p:txBody>
        </p:sp>
      </p:grpSp>
      <p:sp>
        <p:nvSpPr>
          <p:cNvPr name="TextBox 18" id="18"/>
          <p:cNvSpPr txBox="true"/>
          <p:nvPr/>
        </p:nvSpPr>
        <p:spPr>
          <a:xfrm rot="0">
            <a:off x="1133925" y="3381310"/>
            <a:ext cx="4749168" cy="4553585"/>
          </a:xfrm>
          <a:prstGeom prst="rect">
            <a:avLst/>
          </a:prstGeom>
        </p:spPr>
        <p:txBody>
          <a:bodyPr anchor="t" rtlCol="false" tIns="0" lIns="0" bIns="0" rIns="0">
            <a:spAutoFit/>
          </a:bodyPr>
          <a:lstStyle/>
          <a:p>
            <a:pPr>
              <a:lnSpc>
                <a:spcPts val="3639"/>
              </a:lnSpc>
            </a:pPr>
            <a:r>
              <a:rPr lang="en-US" sz="2599">
                <a:solidFill>
                  <a:srgbClr val="000000"/>
                </a:solidFill>
                <a:latin typeface="Cardo"/>
              </a:rPr>
              <a:t>Creating my ePortfolio (eP) required a great deal of self-evaluation and organizational observation. I was challenged to look at my organization and identify the most impactful change I could make for the betterment of others. Once I identified the purpose, I could refine the audience and message. </a:t>
            </a:r>
          </a:p>
        </p:txBody>
      </p:sp>
      <p:sp>
        <p:nvSpPr>
          <p:cNvPr name="TextBox 19" id="19"/>
          <p:cNvSpPr txBox="true"/>
          <p:nvPr/>
        </p:nvSpPr>
        <p:spPr>
          <a:xfrm rot="0">
            <a:off x="1105454" y="2422787"/>
            <a:ext cx="4004211" cy="604393"/>
          </a:xfrm>
          <a:prstGeom prst="rect">
            <a:avLst/>
          </a:prstGeom>
        </p:spPr>
        <p:txBody>
          <a:bodyPr anchor="t" rtlCol="false" tIns="0" lIns="0" bIns="0" rIns="0">
            <a:spAutoFit/>
          </a:bodyPr>
          <a:lstStyle/>
          <a:p>
            <a:pPr>
              <a:lnSpc>
                <a:spcPts val="5011"/>
              </a:lnSpc>
            </a:pPr>
            <a:r>
              <a:rPr lang="en-US" sz="3579">
                <a:solidFill>
                  <a:srgbClr val="000000"/>
                </a:solidFill>
                <a:latin typeface="Cardo Bold"/>
              </a:rPr>
              <a:t>Voice</a:t>
            </a:r>
          </a:p>
        </p:txBody>
      </p:sp>
      <p:grpSp>
        <p:nvGrpSpPr>
          <p:cNvPr name="Group 20" id="20"/>
          <p:cNvGrpSpPr/>
          <p:nvPr/>
        </p:nvGrpSpPr>
        <p:grpSpPr>
          <a:xfrm rot="0">
            <a:off x="6519198" y="3075841"/>
            <a:ext cx="5249604" cy="5192247"/>
            <a:chOff x="0" y="0"/>
            <a:chExt cx="1382612" cy="1367505"/>
          </a:xfrm>
        </p:grpSpPr>
        <p:sp>
          <p:nvSpPr>
            <p:cNvPr name="Freeform 21" id="21"/>
            <p:cNvSpPr/>
            <p:nvPr/>
          </p:nvSpPr>
          <p:spPr>
            <a:xfrm flipH="false" flipV="false" rot="0">
              <a:off x="0" y="0"/>
              <a:ext cx="1382612" cy="1367505"/>
            </a:xfrm>
            <a:custGeom>
              <a:avLst/>
              <a:gdLst/>
              <a:ahLst/>
              <a:cxnLst/>
              <a:rect r="r" b="b" t="t" l="l"/>
              <a:pathLst>
                <a:path h="1367505" w="1382612">
                  <a:moveTo>
                    <a:pt x="26546" y="0"/>
                  </a:moveTo>
                  <a:lnTo>
                    <a:pt x="1356066" y="0"/>
                  </a:lnTo>
                  <a:cubicBezTo>
                    <a:pt x="1363106" y="0"/>
                    <a:pt x="1369858" y="2797"/>
                    <a:pt x="1374837" y="7775"/>
                  </a:cubicBezTo>
                  <a:cubicBezTo>
                    <a:pt x="1379815" y="12753"/>
                    <a:pt x="1382612" y="19505"/>
                    <a:pt x="1382612" y="26546"/>
                  </a:cubicBezTo>
                  <a:lnTo>
                    <a:pt x="1382612" y="1340960"/>
                  </a:lnTo>
                  <a:cubicBezTo>
                    <a:pt x="1382612" y="1348000"/>
                    <a:pt x="1379815" y="1354752"/>
                    <a:pt x="1374837" y="1359730"/>
                  </a:cubicBezTo>
                  <a:cubicBezTo>
                    <a:pt x="1369858" y="1364709"/>
                    <a:pt x="1363106" y="1367505"/>
                    <a:pt x="1356066" y="1367505"/>
                  </a:cubicBezTo>
                  <a:lnTo>
                    <a:pt x="26546" y="1367505"/>
                  </a:lnTo>
                  <a:cubicBezTo>
                    <a:pt x="19505" y="1367505"/>
                    <a:pt x="12753" y="1364709"/>
                    <a:pt x="7775" y="1359730"/>
                  </a:cubicBezTo>
                  <a:cubicBezTo>
                    <a:pt x="2797" y="1354752"/>
                    <a:pt x="0" y="1348000"/>
                    <a:pt x="0" y="1340960"/>
                  </a:cubicBezTo>
                  <a:lnTo>
                    <a:pt x="0" y="26546"/>
                  </a:lnTo>
                  <a:cubicBezTo>
                    <a:pt x="0" y="19505"/>
                    <a:pt x="2797" y="12753"/>
                    <a:pt x="7775" y="7775"/>
                  </a:cubicBezTo>
                  <a:cubicBezTo>
                    <a:pt x="12753" y="2797"/>
                    <a:pt x="19505" y="0"/>
                    <a:pt x="26546" y="0"/>
                  </a:cubicBezTo>
                  <a:close/>
                </a:path>
              </a:pathLst>
            </a:custGeom>
            <a:solidFill>
              <a:srgbClr val="FFFFFF"/>
            </a:solidFill>
            <a:ln w="38100" cap="sq">
              <a:solidFill>
                <a:srgbClr val="90C6ED"/>
              </a:solidFill>
              <a:prstDash val="solid"/>
              <a:miter/>
            </a:ln>
          </p:spPr>
        </p:sp>
        <p:sp>
          <p:nvSpPr>
            <p:cNvPr name="TextBox 22" id="22"/>
            <p:cNvSpPr txBox="true"/>
            <p:nvPr/>
          </p:nvSpPr>
          <p:spPr>
            <a:xfrm>
              <a:off x="0" y="-38100"/>
              <a:ext cx="1382612" cy="1405605"/>
            </a:xfrm>
            <a:prstGeom prst="rect">
              <a:avLst/>
            </a:prstGeom>
          </p:spPr>
          <p:txBody>
            <a:bodyPr anchor="ctr" rtlCol="false" tIns="50800" lIns="50800" bIns="50800" rIns="50800"/>
            <a:lstStyle/>
            <a:p>
              <a:pPr algn="ctr">
                <a:lnSpc>
                  <a:spcPts val="2659"/>
                </a:lnSpc>
                <a:spcBef>
                  <a:spcPct val="0"/>
                </a:spcBef>
              </a:pPr>
            </a:p>
          </p:txBody>
        </p:sp>
      </p:grpSp>
      <p:sp>
        <p:nvSpPr>
          <p:cNvPr name="TextBox 23" id="23"/>
          <p:cNvSpPr txBox="true"/>
          <p:nvPr/>
        </p:nvSpPr>
        <p:spPr>
          <a:xfrm rot="0">
            <a:off x="6652258" y="3265740"/>
            <a:ext cx="4983484" cy="4794250"/>
          </a:xfrm>
          <a:prstGeom prst="rect">
            <a:avLst/>
          </a:prstGeom>
        </p:spPr>
        <p:txBody>
          <a:bodyPr anchor="t" rtlCol="false" tIns="0" lIns="0" bIns="0" rIns="0">
            <a:spAutoFit/>
          </a:bodyPr>
          <a:lstStyle/>
          <a:p>
            <a:pPr>
              <a:lnSpc>
                <a:spcPts val="3499"/>
              </a:lnSpc>
            </a:pPr>
            <a:r>
              <a:rPr lang="en-US" sz="2499">
                <a:solidFill>
                  <a:srgbClr val="000000"/>
                </a:solidFill>
                <a:latin typeface="Cardo"/>
              </a:rPr>
              <a:t>The objective of looking within my organization was an overwhelming one but also a personally meaningful one. It is difficult to be the voice of change, but my advising and personal philosophies call me to advocate for those who cannot advocate for themselves until they are empowered to do so. Once I connected with my why “to care about others” I had my focus. </a:t>
            </a:r>
          </a:p>
        </p:txBody>
      </p:sp>
      <p:sp>
        <p:nvSpPr>
          <p:cNvPr name="TextBox 24" id="24"/>
          <p:cNvSpPr txBox="true"/>
          <p:nvPr/>
        </p:nvSpPr>
        <p:spPr>
          <a:xfrm rot="0">
            <a:off x="6855918" y="2413863"/>
            <a:ext cx="4576164" cy="604393"/>
          </a:xfrm>
          <a:prstGeom prst="rect">
            <a:avLst/>
          </a:prstGeom>
        </p:spPr>
        <p:txBody>
          <a:bodyPr anchor="t" rtlCol="false" tIns="0" lIns="0" bIns="0" rIns="0">
            <a:spAutoFit/>
          </a:bodyPr>
          <a:lstStyle/>
          <a:p>
            <a:pPr>
              <a:lnSpc>
                <a:spcPts val="5011"/>
              </a:lnSpc>
            </a:pPr>
            <a:r>
              <a:rPr lang="en-US" sz="3579">
                <a:solidFill>
                  <a:srgbClr val="000000"/>
                </a:solidFill>
                <a:latin typeface="Cardo Bold"/>
              </a:rPr>
              <a:t>Focus</a:t>
            </a:r>
          </a:p>
        </p:txBody>
      </p:sp>
      <p:grpSp>
        <p:nvGrpSpPr>
          <p:cNvPr name="Group 25" id="25"/>
          <p:cNvGrpSpPr/>
          <p:nvPr/>
        </p:nvGrpSpPr>
        <p:grpSpPr>
          <a:xfrm rot="0">
            <a:off x="12154689" y="3075841"/>
            <a:ext cx="5249604" cy="5192247"/>
            <a:chOff x="0" y="0"/>
            <a:chExt cx="1382612" cy="1367505"/>
          </a:xfrm>
        </p:grpSpPr>
        <p:sp>
          <p:nvSpPr>
            <p:cNvPr name="Freeform 26" id="26"/>
            <p:cNvSpPr/>
            <p:nvPr/>
          </p:nvSpPr>
          <p:spPr>
            <a:xfrm flipH="false" flipV="false" rot="0">
              <a:off x="0" y="0"/>
              <a:ext cx="1382612" cy="1367505"/>
            </a:xfrm>
            <a:custGeom>
              <a:avLst/>
              <a:gdLst/>
              <a:ahLst/>
              <a:cxnLst/>
              <a:rect r="r" b="b" t="t" l="l"/>
              <a:pathLst>
                <a:path h="1367505" w="1382612">
                  <a:moveTo>
                    <a:pt x="26546" y="0"/>
                  </a:moveTo>
                  <a:lnTo>
                    <a:pt x="1356066" y="0"/>
                  </a:lnTo>
                  <a:cubicBezTo>
                    <a:pt x="1363106" y="0"/>
                    <a:pt x="1369858" y="2797"/>
                    <a:pt x="1374837" y="7775"/>
                  </a:cubicBezTo>
                  <a:cubicBezTo>
                    <a:pt x="1379815" y="12753"/>
                    <a:pt x="1382612" y="19505"/>
                    <a:pt x="1382612" y="26546"/>
                  </a:cubicBezTo>
                  <a:lnTo>
                    <a:pt x="1382612" y="1340960"/>
                  </a:lnTo>
                  <a:cubicBezTo>
                    <a:pt x="1382612" y="1348000"/>
                    <a:pt x="1379815" y="1354752"/>
                    <a:pt x="1374837" y="1359730"/>
                  </a:cubicBezTo>
                  <a:cubicBezTo>
                    <a:pt x="1369858" y="1364709"/>
                    <a:pt x="1363106" y="1367505"/>
                    <a:pt x="1356066" y="1367505"/>
                  </a:cubicBezTo>
                  <a:lnTo>
                    <a:pt x="26546" y="1367505"/>
                  </a:lnTo>
                  <a:cubicBezTo>
                    <a:pt x="19505" y="1367505"/>
                    <a:pt x="12753" y="1364709"/>
                    <a:pt x="7775" y="1359730"/>
                  </a:cubicBezTo>
                  <a:cubicBezTo>
                    <a:pt x="2797" y="1354752"/>
                    <a:pt x="0" y="1348000"/>
                    <a:pt x="0" y="1340960"/>
                  </a:cubicBezTo>
                  <a:lnTo>
                    <a:pt x="0" y="26546"/>
                  </a:lnTo>
                  <a:cubicBezTo>
                    <a:pt x="0" y="19505"/>
                    <a:pt x="2797" y="12753"/>
                    <a:pt x="7775" y="7775"/>
                  </a:cubicBezTo>
                  <a:cubicBezTo>
                    <a:pt x="12753" y="2797"/>
                    <a:pt x="19505" y="0"/>
                    <a:pt x="26546" y="0"/>
                  </a:cubicBezTo>
                  <a:close/>
                </a:path>
              </a:pathLst>
            </a:custGeom>
            <a:solidFill>
              <a:srgbClr val="FFFFFF"/>
            </a:solidFill>
            <a:ln w="38100" cap="sq">
              <a:solidFill>
                <a:srgbClr val="90C6ED"/>
              </a:solidFill>
              <a:prstDash val="solid"/>
              <a:miter/>
            </a:ln>
          </p:spPr>
        </p:sp>
        <p:sp>
          <p:nvSpPr>
            <p:cNvPr name="TextBox 27" id="27"/>
            <p:cNvSpPr txBox="true"/>
            <p:nvPr/>
          </p:nvSpPr>
          <p:spPr>
            <a:xfrm>
              <a:off x="0" y="-38100"/>
              <a:ext cx="1382612" cy="1405605"/>
            </a:xfrm>
            <a:prstGeom prst="rect">
              <a:avLst/>
            </a:prstGeom>
          </p:spPr>
          <p:txBody>
            <a:bodyPr anchor="ctr" rtlCol="false" tIns="50800" lIns="50800" bIns="50800" rIns="50800"/>
            <a:lstStyle/>
            <a:p>
              <a:pPr algn="ctr">
                <a:lnSpc>
                  <a:spcPts val="2659"/>
                </a:lnSpc>
                <a:spcBef>
                  <a:spcPct val="0"/>
                </a:spcBef>
              </a:pPr>
            </a:p>
          </p:txBody>
        </p:sp>
      </p:grpSp>
      <p:sp>
        <p:nvSpPr>
          <p:cNvPr name="TextBox 28" id="28"/>
          <p:cNvSpPr txBox="true"/>
          <p:nvPr/>
        </p:nvSpPr>
        <p:spPr>
          <a:xfrm rot="0">
            <a:off x="12429537" y="3265740"/>
            <a:ext cx="4699908" cy="4794250"/>
          </a:xfrm>
          <a:prstGeom prst="rect">
            <a:avLst/>
          </a:prstGeom>
        </p:spPr>
        <p:txBody>
          <a:bodyPr anchor="t" rtlCol="false" tIns="0" lIns="0" bIns="0" rIns="0">
            <a:spAutoFit/>
          </a:bodyPr>
          <a:lstStyle/>
          <a:p>
            <a:pPr>
              <a:lnSpc>
                <a:spcPts val="3499"/>
              </a:lnSpc>
            </a:pPr>
            <a:r>
              <a:rPr lang="en-US" sz="2499">
                <a:solidFill>
                  <a:srgbClr val="000000"/>
                </a:solidFill>
                <a:latin typeface="Cardo"/>
              </a:rPr>
              <a:t>I am inspired by the call to revolutionize advising by humanizing relationships through technology, I genuinely want to transform the advising relationships within my organization. I am excited by the possibilities of helping others see that they, too, can change the world one learner at a time by focusing on the learning.</a:t>
            </a:r>
          </a:p>
        </p:txBody>
      </p:sp>
      <p:sp>
        <p:nvSpPr>
          <p:cNvPr name="TextBox 29" id="29"/>
          <p:cNvSpPr txBox="true"/>
          <p:nvPr/>
        </p:nvSpPr>
        <p:spPr>
          <a:xfrm rot="0">
            <a:off x="12492702" y="2422787"/>
            <a:ext cx="4547508" cy="604393"/>
          </a:xfrm>
          <a:prstGeom prst="rect">
            <a:avLst/>
          </a:prstGeom>
        </p:spPr>
        <p:txBody>
          <a:bodyPr anchor="t" rtlCol="false" tIns="0" lIns="0" bIns="0" rIns="0">
            <a:spAutoFit/>
          </a:bodyPr>
          <a:lstStyle/>
          <a:p>
            <a:pPr>
              <a:lnSpc>
                <a:spcPts val="5011"/>
              </a:lnSpc>
            </a:pPr>
            <a:r>
              <a:rPr lang="en-US" sz="3579">
                <a:solidFill>
                  <a:srgbClr val="000000"/>
                </a:solidFill>
                <a:latin typeface="Cardo Bold"/>
              </a:rPr>
              <a:t>Attitude</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B1EBCB"/>
        </a:solidFill>
      </p:bgPr>
    </p:bg>
    <p:spTree>
      <p:nvGrpSpPr>
        <p:cNvPr id="1" name=""/>
        <p:cNvGrpSpPr/>
        <p:nvPr/>
      </p:nvGrpSpPr>
      <p:grpSpPr>
        <a:xfrm>
          <a:off x="0" y="0"/>
          <a:ext cx="0" cy="0"/>
          <a:chOff x="0" y="0"/>
          <a:chExt cx="0" cy="0"/>
        </a:xfrm>
      </p:grpSpPr>
      <p:grpSp>
        <p:nvGrpSpPr>
          <p:cNvPr name="Group 2" id="2"/>
          <p:cNvGrpSpPr/>
          <p:nvPr/>
        </p:nvGrpSpPr>
        <p:grpSpPr>
          <a:xfrm rot="0">
            <a:off x="463308" y="561652"/>
            <a:ext cx="17361385" cy="9163696"/>
            <a:chOff x="0" y="0"/>
            <a:chExt cx="4572546" cy="2413484"/>
          </a:xfrm>
        </p:grpSpPr>
        <p:sp>
          <p:nvSpPr>
            <p:cNvPr name="Freeform 3" id="3"/>
            <p:cNvSpPr/>
            <p:nvPr/>
          </p:nvSpPr>
          <p:spPr>
            <a:xfrm flipH="false" flipV="false" rot="0">
              <a:off x="0" y="0"/>
              <a:ext cx="4572546" cy="2413484"/>
            </a:xfrm>
            <a:custGeom>
              <a:avLst/>
              <a:gdLst/>
              <a:ahLst/>
              <a:cxnLst/>
              <a:rect r="r" b="b" t="t" l="l"/>
              <a:pathLst>
                <a:path h="2413484" w="4572546">
                  <a:moveTo>
                    <a:pt x="8027" y="0"/>
                  </a:moveTo>
                  <a:lnTo>
                    <a:pt x="4564519" y="0"/>
                  </a:lnTo>
                  <a:cubicBezTo>
                    <a:pt x="4566648" y="0"/>
                    <a:pt x="4568689" y="846"/>
                    <a:pt x="4570195" y="2351"/>
                  </a:cubicBezTo>
                  <a:cubicBezTo>
                    <a:pt x="4571700" y="3856"/>
                    <a:pt x="4572546" y="5898"/>
                    <a:pt x="4572546" y="8027"/>
                  </a:cubicBezTo>
                  <a:lnTo>
                    <a:pt x="4572546" y="2405457"/>
                  </a:lnTo>
                  <a:cubicBezTo>
                    <a:pt x="4572546" y="2407586"/>
                    <a:pt x="4571700" y="2409628"/>
                    <a:pt x="4570195" y="2411133"/>
                  </a:cubicBezTo>
                  <a:cubicBezTo>
                    <a:pt x="4568689" y="2412638"/>
                    <a:pt x="4566648" y="2413484"/>
                    <a:pt x="4564519" y="2413484"/>
                  </a:cubicBezTo>
                  <a:lnTo>
                    <a:pt x="8027" y="2413484"/>
                  </a:lnTo>
                  <a:cubicBezTo>
                    <a:pt x="5898" y="2413484"/>
                    <a:pt x="3856" y="2412638"/>
                    <a:pt x="2351" y="2411133"/>
                  </a:cubicBezTo>
                  <a:cubicBezTo>
                    <a:pt x="846" y="2409628"/>
                    <a:pt x="0" y="2407586"/>
                    <a:pt x="0" y="2405457"/>
                  </a:cubicBezTo>
                  <a:lnTo>
                    <a:pt x="0" y="8027"/>
                  </a:lnTo>
                  <a:cubicBezTo>
                    <a:pt x="0" y="5898"/>
                    <a:pt x="846" y="3856"/>
                    <a:pt x="2351" y="2351"/>
                  </a:cubicBezTo>
                  <a:cubicBezTo>
                    <a:pt x="3856" y="846"/>
                    <a:pt x="5898" y="0"/>
                    <a:pt x="8027" y="0"/>
                  </a:cubicBezTo>
                  <a:close/>
                </a:path>
              </a:pathLst>
            </a:custGeom>
            <a:solidFill>
              <a:srgbClr val="E9F7FF"/>
            </a:solidFill>
            <a:ln w="38100" cap="sq">
              <a:solidFill>
                <a:srgbClr val="5B93DD"/>
              </a:solidFill>
              <a:prstDash val="solid"/>
              <a:miter/>
            </a:ln>
          </p:spPr>
        </p:sp>
        <p:sp>
          <p:nvSpPr>
            <p:cNvPr name="TextBox 4" id="4"/>
            <p:cNvSpPr txBox="true"/>
            <p:nvPr/>
          </p:nvSpPr>
          <p:spPr>
            <a:xfrm>
              <a:off x="0" y="-38100"/>
              <a:ext cx="4572546" cy="2451584"/>
            </a:xfrm>
            <a:prstGeom prst="rect">
              <a:avLst/>
            </a:prstGeom>
          </p:spPr>
          <p:txBody>
            <a:bodyPr anchor="ctr" rtlCol="false" tIns="50800" lIns="50800" bIns="50800" rIns="50800"/>
            <a:lstStyle/>
            <a:p>
              <a:pPr>
                <a:lnSpc>
                  <a:spcPts val="2659"/>
                </a:lnSpc>
                <a:spcBef>
                  <a:spcPct val="0"/>
                </a:spcBef>
              </a:pPr>
            </a:p>
          </p:txBody>
        </p:sp>
      </p:grpSp>
      <p:grpSp>
        <p:nvGrpSpPr>
          <p:cNvPr name="Group 5" id="5"/>
          <p:cNvGrpSpPr/>
          <p:nvPr/>
        </p:nvGrpSpPr>
        <p:grpSpPr>
          <a:xfrm rot="0">
            <a:off x="905352" y="2449191"/>
            <a:ext cx="7627815" cy="5956849"/>
            <a:chOff x="0" y="0"/>
            <a:chExt cx="2548086" cy="1989897"/>
          </a:xfrm>
        </p:grpSpPr>
        <p:sp>
          <p:nvSpPr>
            <p:cNvPr name="Freeform 6" id="6"/>
            <p:cNvSpPr/>
            <p:nvPr/>
          </p:nvSpPr>
          <p:spPr>
            <a:xfrm flipH="false" flipV="false" rot="0">
              <a:off x="0" y="0"/>
              <a:ext cx="2548086" cy="1989897"/>
            </a:xfrm>
            <a:custGeom>
              <a:avLst/>
              <a:gdLst/>
              <a:ahLst/>
              <a:cxnLst/>
              <a:rect r="r" b="b" t="t" l="l"/>
              <a:pathLst>
                <a:path h="1989897" w="2548086">
                  <a:moveTo>
                    <a:pt x="18269" y="0"/>
                  </a:moveTo>
                  <a:lnTo>
                    <a:pt x="2529817" y="0"/>
                  </a:lnTo>
                  <a:cubicBezTo>
                    <a:pt x="2534662" y="0"/>
                    <a:pt x="2539309" y="1925"/>
                    <a:pt x="2542735" y="5351"/>
                  </a:cubicBezTo>
                  <a:cubicBezTo>
                    <a:pt x="2546161" y="8777"/>
                    <a:pt x="2548086" y="13424"/>
                    <a:pt x="2548086" y="18269"/>
                  </a:cubicBezTo>
                  <a:lnTo>
                    <a:pt x="2548086" y="1971628"/>
                  </a:lnTo>
                  <a:cubicBezTo>
                    <a:pt x="2548086" y="1976473"/>
                    <a:pt x="2546161" y="1981120"/>
                    <a:pt x="2542735" y="1984546"/>
                  </a:cubicBezTo>
                  <a:cubicBezTo>
                    <a:pt x="2539309" y="1987972"/>
                    <a:pt x="2534662" y="1989897"/>
                    <a:pt x="2529817" y="1989897"/>
                  </a:cubicBezTo>
                  <a:lnTo>
                    <a:pt x="18269" y="1989897"/>
                  </a:lnTo>
                  <a:cubicBezTo>
                    <a:pt x="13424" y="1989897"/>
                    <a:pt x="8777" y="1987972"/>
                    <a:pt x="5351" y="1984546"/>
                  </a:cubicBezTo>
                  <a:cubicBezTo>
                    <a:pt x="1925" y="1981120"/>
                    <a:pt x="0" y="1976473"/>
                    <a:pt x="0" y="1971628"/>
                  </a:cubicBezTo>
                  <a:lnTo>
                    <a:pt x="0" y="18269"/>
                  </a:lnTo>
                  <a:cubicBezTo>
                    <a:pt x="0" y="13424"/>
                    <a:pt x="1925" y="8777"/>
                    <a:pt x="5351" y="5351"/>
                  </a:cubicBezTo>
                  <a:cubicBezTo>
                    <a:pt x="8777" y="1925"/>
                    <a:pt x="13424" y="0"/>
                    <a:pt x="18269" y="0"/>
                  </a:cubicBezTo>
                  <a:close/>
                </a:path>
              </a:pathLst>
            </a:custGeom>
            <a:solidFill>
              <a:srgbClr val="FFFFFF"/>
            </a:solidFill>
            <a:ln w="38100" cap="sq">
              <a:solidFill>
                <a:srgbClr val="90C6ED"/>
              </a:solidFill>
              <a:prstDash val="solid"/>
              <a:miter/>
            </a:ln>
          </p:spPr>
        </p:sp>
        <p:sp>
          <p:nvSpPr>
            <p:cNvPr name="TextBox 7" id="7"/>
            <p:cNvSpPr txBox="true"/>
            <p:nvPr/>
          </p:nvSpPr>
          <p:spPr>
            <a:xfrm>
              <a:off x="0" y="-38100"/>
              <a:ext cx="2548086" cy="2027997"/>
            </a:xfrm>
            <a:prstGeom prst="rect">
              <a:avLst/>
            </a:prstGeom>
          </p:spPr>
          <p:txBody>
            <a:bodyPr anchor="ctr" rtlCol="false" tIns="40052" lIns="40052" bIns="40052" rIns="40052"/>
            <a:lstStyle/>
            <a:p>
              <a:pPr algn="ctr">
                <a:lnSpc>
                  <a:spcPts val="2659"/>
                </a:lnSpc>
                <a:spcBef>
                  <a:spcPct val="0"/>
                </a:spcBef>
              </a:pPr>
            </a:p>
          </p:txBody>
        </p:sp>
      </p:grpSp>
      <p:grpSp>
        <p:nvGrpSpPr>
          <p:cNvPr name="Group 8" id="8"/>
          <p:cNvGrpSpPr/>
          <p:nvPr/>
        </p:nvGrpSpPr>
        <p:grpSpPr>
          <a:xfrm rot="0">
            <a:off x="1437474" y="3776673"/>
            <a:ext cx="2242855" cy="2416175"/>
            <a:chOff x="0" y="0"/>
            <a:chExt cx="2990474" cy="3221567"/>
          </a:xfrm>
        </p:grpSpPr>
        <p:pic>
          <p:nvPicPr>
            <p:cNvPr name="Picture 9" id="9"/>
            <p:cNvPicPr>
              <a:picLocks noChangeAspect="true"/>
            </p:cNvPicPr>
            <p:nvPr/>
          </p:nvPicPr>
          <p:blipFill>
            <a:blip r:embed="rId2"/>
            <a:srcRect l="27897" t="0" r="12229" b="0"/>
            <a:stretch>
              <a:fillRect/>
            </a:stretch>
          </p:blipFill>
          <p:spPr>
            <a:xfrm flipH="false" flipV="false">
              <a:off x="0" y="0"/>
              <a:ext cx="2990474" cy="3221567"/>
            </a:xfrm>
            <a:prstGeom prst="rect">
              <a:avLst/>
            </a:prstGeom>
          </p:spPr>
        </p:pic>
      </p:grpSp>
      <p:grpSp>
        <p:nvGrpSpPr>
          <p:cNvPr name="Group 10" id="10"/>
          <p:cNvGrpSpPr/>
          <p:nvPr/>
        </p:nvGrpSpPr>
        <p:grpSpPr>
          <a:xfrm rot="0">
            <a:off x="-593488" y="1028700"/>
            <a:ext cx="13171200" cy="1067442"/>
            <a:chOff x="0" y="0"/>
            <a:chExt cx="3468958" cy="281137"/>
          </a:xfrm>
        </p:grpSpPr>
        <p:sp>
          <p:nvSpPr>
            <p:cNvPr name="Freeform 11" id="11"/>
            <p:cNvSpPr/>
            <p:nvPr/>
          </p:nvSpPr>
          <p:spPr>
            <a:xfrm flipH="false" flipV="false" rot="0">
              <a:off x="0" y="0"/>
              <a:ext cx="3468958" cy="281137"/>
            </a:xfrm>
            <a:custGeom>
              <a:avLst/>
              <a:gdLst/>
              <a:ahLst/>
              <a:cxnLst/>
              <a:rect r="r" b="b" t="t" l="l"/>
              <a:pathLst>
                <a:path h="281137" w="3468958">
                  <a:moveTo>
                    <a:pt x="10580" y="0"/>
                  </a:moveTo>
                  <a:lnTo>
                    <a:pt x="3458378" y="0"/>
                  </a:lnTo>
                  <a:cubicBezTo>
                    <a:pt x="3461184" y="0"/>
                    <a:pt x="3463875" y="1115"/>
                    <a:pt x="3465859" y="3099"/>
                  </a:cubicBezTo>
                  <a:cubicBezTo>
                    <a:pt x="3467843" y="5083"/>
                    <a:pt x="3468958" y="7774"/>
                    <a:pt x="3468958" y="10580"/>
                  </a:cubicBezTo>
                  <a:lnTo>
                    <a:pt x="3468958" y="270557"/>
                  </a:lnTo>
                  <a:cubicBezTo>
                    <a:pt x="3468958" y="273363"/>
                    <a:pt x="3467843" y="276054"/>
                    <a:pt x="3465859" y="278038"/>
                  </a:cubicBezTo>
                  <a:cubicBezTo>
                    <a:pt x="3463875" y="280022"/>
                    <a:pt x="3461184" y="281137"/>
                    <a:pt x="3458378" y="281137"/>
                  </a:cubicBezTo>
                  <a:lnTo>
                    <a:pt x="10580" y="281137"/>
                  </a:lnTo>
                  <a:cubicBezTo>
                    <a:pt x="7774" y="281137"/>
                    <a:pt x="5083" y="280022"/>
                    <a:pt x="3099" y="278038"/>
                  </a:cubicBezTo>
                  <a:cubicBezTo>
                    <a:pt x="1115" y="276054"/>
                    <a:pt x="0" y="273363"/>
                    <a:pt x="0" y="270557"/>
                  </a:cubicBezTo>
                  <a:lnTo>
                    <a:pt x="0" y="10580"/>
                  </a:lnTo>
                  <a:cubicBezTo>
                    <a:pt x="0" y="7774"/>
                    <a:pt x="1115" y="5083"/>
                    <a:pt x="3099" y="3099"/>
                  </a:cubicBezTo>
                  <a:cubicBezTo>
                    <a:pt x="5083" y="1115"/>
                    <a:pt x="7774" y="0"/>
                    <a:pt x="10580" y="0"/>
                  </a:cubicBezTo>
                  <a:close/>
                </a:path>
              </a:pathLst>
            </a:custGeom>
            <a:solidFill>
              <a:srgbClr val="FFFFFF"/>
            </a:solidFill>
            <a:ln w="38100" cap="sq">
              <a:solidFill>
                <a:srgbClr val="64CFF1"/>
              </a:solidFill>
              <a:prstDash val="solid"/>
              <a:miter/>
            </a:ln>
          </p:spPr>
        </p:sp>
        <p:sp>
          <p:nvSpPr>
            <p:cNvPr name="TextBox 12" id="12"/>
            <p:cNvSpPr txBox="true"/>
            <p:nvPr/>
          </p:nvSpPr>
          <p:spPr>
            <a:xfrm>
              <a:off x="0" y="-38100"/>
              <a:ext cx="3468958" cy="319237"/>
            </a:xfrm>
            <a:prstGeom prst="rect">
              <a:avLst/>
            </a:prstGeom>
          </p:spPr>
          <p:txBody>
            <a:bodyPr anchor="ctr" rtlCol="false" tIns="50800" lIns="50800" bIns="50800" rIns="50800"/>
            <a:lstStyle/>
            <a:p>
              <a:pPr algn="ctr">
                <a:lnSpc>
                  <a:spcPts val="2659"/>
                </a:lnSpc>
                <a:spcBef>
                  <a:spcPct val="0"/>
                </a:spcBef>
              </a:pPr>
            </a:p>
          </p:txBody>
        </p:sp>
      </p:grpSp>
      <p:grpSp>
        <p:nvGrpSpPr>
          <p:cNvPr name="Group 13" id="13"/>
          <p:cNvGrpSpPr/>
          <p:nvPr/>
        </p:nvGrpSpPr>
        <p:grpSpPr>
          <a:xfrm rot="0">
            <a:off x="-2408957" y="8659759"/>
            <a:ext cx="21884247" cy="842281"/>
            <a:chOff x="0" y="0"/>
            <a:chExt cx="5763752" cy="221835"/>
          </a:xfrm>
        </p:grpSpPr>
        <p:sp>
          <p:nvSpPr>
            <p:cNvPr name="Freeform 14" id="14"/>
            <p:cNvSpPr/>
            <p:nvPr/>
          </p:nvSpPr>
          <p:spPr>
            <a:xfrm flipH="false" flipV="false" rot="0">
              <a:off x="0" y="0"/>
              <a:ext cx="5763752" cy="221835"/>
            </a:xfrm>
            <a:custGeom>
              <a:avLst/>
              <a:gdLst/>
              <a:ahLst/>
              <a:cxnLst/>
              <a:rect r="r" b="b" t="t" l="l"/>
              <a:pathLst>
                <a:path h="221835" w="5763752">
                  <a:moveTo>
                    <a:pt x="6368" y="0"/>
                  </a:moveTo>
                  <a:lnTo>
                    <a:pt x="5757385" y="0"/>
                  </a:lnTo>
                  <a:cubicBezTo>
                    <a:pt x="5760901" y="0"/>
                    <a:pt x="5763752" y="2851"/>
                    <a:pt x="5763752" y="6368"/>
                  </a:cubicBezTo>
                  <a:lnTo>
                    <a:pt x="5763752" y="215468"/>
                  </a:lnTo>
                  <a:cubicBezTo>
                    <a:pt x="5763752" y="217156"/>
                    <a:pt x="5763082" y="218776"/>
                    <a:pt x="5761887" y="219970"/>
                  </a:cubicBezTo>
                  <a:cubicBezTo>
                    <a:pt x="5760693" y="221164"/>
                    <a:pt x="5759074" y="221835"/>
                    <a:pt x="5757385" y="221835"/>
                  </a:cubicBezTo>
                  <a:lnTo>
                    <a:pt x="6368" y="221835"/>
                  </a:lnTo>
                  <a:cubicBezTo>
                    <a:pt x="2851" y="221835"/>
                    <a:pt x="0" y="218984"/>
                    <a:pt x="0" y="215468"/>
                  </a:cubicBezTo>
                  <a:lnTo>
                    <a:pt x="0" y="6368"/>
                  </a:lnTo>
                  <a:cubicBezTo>
                    <a:pt x="0" y="2851"/>
                    <a:pt x="2851" y="0"/>
                    <a:pt x="6368" y="0"/>
                  </a:cubicBezTo>
                  <a:close/>
                </a:path>
              </a:pathLst>
            </a:custGeom>
            <a:solidFill>
              <a:srgbClr val="FFFFFF"/>
            </a:solidFill>
            <a:ln w="38100" cap="sq">
              <a:solidFill>
                <a:srgbClr val="64CFF1"/>
              </a:solidFill>
              <a:prstDash val="solid"/>
              <a:miter/>
            </a:ln>
          </p:spPr>
        </p:sp>
        <p:sp>
          <p:nvSpPr>
            <p:cNvPr name="TextBox 15" id="15"/>
            <p:cNvSpPr txBox="true"/>
            <p:nvPr/>
          </p:nvSpPr>
          <p:spPr>
            <a:xfrm>
              <a:off x="0" y="-38100"/>
              <a:ext cx="5763752" cy="259935"/>
            </a:xfrm>
            <a:prstGeom prst="rect">
              <a:avLst/>
            </a:prstGeom>
          </p:spPr>
          <p:txBody>
            <a:bodyPr anchor="ctr" rtlCol="false" tIns="50800" lIns="50800" bIns="50800" rIns="50800"/>
            <a:lstStyle/>
            <a:p>
              <a:pPr algn="ctr">
                <a:lnSpc>
                  <a:spcPts val="2659"/>
                </a:lnSpc>
                <a:spcBef>
                  <a:spcPct val="0"/>
                </a:spcBef>
              </a:pPr>
            </a:p>
          </p:txBody>
        </p:sp>
      </p:grpSp>
      <p:grpSp>
        <p:nvGrpSpPr>
          <p:cNvPr name="Group 16" id="16"/>
          <p:cNvGrpSpPr/>
          <p:nvPr/>
        </p:nvGrpSpPr>
        <p:grpSpPr>
          <a:xfrm rot="0">
            <a:off x="9631485" y="2449191"/>
            <a:ext cx="7627815" cy="5956849"/>
            <a:chOff x="0" y="0"/>
            <a:chExt cx="2548086" cy="1989897"/>
          </a:xfrm>
        </p:grpSpPr>
        <p:sp>
          <p:nvSpPr>
            <p:cNvPr name="Freeform 17" id="17"/>
            <p:cNvSpPr/>
            <p:nvPr/>
          </p:nvSpPr>
          <p:spPr>
            <a:xfrm flipH="false" flipV="false" rot="0">
              <a:off x="0" y="0"/>
              <a:ext cx="2548086" cy="1989897"/>
            </a:xfrm>
            <a:custGeom>
              <a:avLst/>
              <a:gdLst/>
              <a:ahLst/>
              <a:cxnLst/>
              <a:rect r="r" b="b" t="t" l="l"/>
              <a:pathLst>
                <a:path h="1989897" w="2548086">
                  <a:moveTo>
                    <a:pt x="18269" y="0"/>
                  </a:moveTo>
                  <a:lnTo>
                    <a:pt x="2529817" y="0"/>
                  </a:lnTo>
                  <a:cubicBezTo>
                    <a:pt x="2534662" y="0"/>
                    <a:pt x="2539309" y="1925"/>
                    <a:pt x="2542735" y="5351"/>
                  </a:cubicBezTo>
                  <a:cubicBezTo>
                    <a:pt x="2546161" y="8777"/>
                    <a:pt x="2548086" y="13424"/>
                    <a:pt x="2548086" y="18269"/>
                  </a:cubicBezTo>
                  <a:lnTo>
                    <a:pt x="2548086" y="1971628"/>
                  </a:lnTo>
                  <a:cubicBezTo>
                    <a:pt x="2548086" y="1976473"/>
                    <a:pt x="2546161" y="1981120"/>
                    <a:pt x="2542735" y="1984546"/>
                  </a:cubicBezTo>
                  <a:cubicBezTo>
                    <a:pt x="2539309" y="1987972"/>
                    <a:pt x="2534662" y="1989897"/>
                    <a:pt x="2529817" y="1989897"/>
                  </a:cubicBezTo>
                  <a:lnTo>
                    <a:pt x="18269" y="1989897"/>
                  </a:lnTo>
                  <a:cubicBezTo>
                    <a:pt x="13424" y="1989897"/>
                    <a:pt x="8777" y="1987972"/>
                    <a:pt x="5351" y="1984546"/>
                  </a:cubicBezTo>
                  <a:cubicBezTo>
                    <a:pt x="1925" y="1981120"/>
                    <a:pt x="0" y="1976473"/>
                    <a:pt x="0" y="1971628"/>
                  </a:cubicBezTo>
                  <a:lnTo>
                    <a:pt x="0" y="18269"/>
                  </a:lnTo>
                  <a:cubicBezTo>
                    <a:pt x="0" y="13424"/>
                    <a:pt x="1925" y="8777"/>
                    <a:pt x="5351" y="5351"/>
                  </a:cubicBezTo>
                  <a:cubicBezTo>
                    <a:pt x="8777" y="1925"/>
                    <a:pt x="13424" y="0"/>
                    <a:pt x="18269" y="0"/>
                  </a:cubicBezTo>
                  <a:close/>
                </a:path>
              </a:pathLst>
            </a:custGeom>
            <a:solidFill>
              <a:srgbClr val="FFFFFF"/>
            </a:solidFill>
            <a:ln w="38100" cap="sq">
              <a:solidFill>
                <a:srgbClr val="90C6ED"/>
              </a:solidFill>
              <a:prstDash val="solid"/>
              <a:miter/>
            </a:ln>
          </p:spPr>
        </p:sp>
        <p:sp>
          <p:nvSpPr>
            <p:cNvPr name="TextBox 18" id="18"/>
            <p:cNvSpPr txBox="true"/>
            <p:nvPr/>
          </p:nvSpPr>
          <p:spPr>
            <a:xfrm>
              <a:off x="0" y="-38100"/>
              <a:ext cx="2548086" cy="2027997"/>
            </a:xfrm>
            <a:prstGeom prst="rect">
              <a:avLst/>
            </a:prstGeom>
          </p:spPr>
          <p:txBody>
            <a:bodyPr anchor="ctr" rtlCol="false" tIns="40052" lIns="40052" bIns="40052" rIns="40052"/>
            <a:lstStyle/>
            <a:p>
              <a:pPr algn="ctr">
                <a:lnSpc>
                  <a:spcPts val="2659"/>
                </a:lnSpc>
                <a:spcBef>
                  <a:spcPct val="0"/>
                </a:spcBef>
              </a:pPr>
            </a:p>
          </p:txBody>
        </p:sp>
      </p:grpSp>
      <p:grpSp>
        <p:nvGrpSpPr>
          <p:cNvPr name="Group 19" id="19"/>
          <p:cNvGrpSpPr/>
          <p:nvPr/>
        </p:nvGrpSpPr>
        <p:grpSpPr>
          <a:xfrm rot="0">
            <a:off x="10053033" y="3776673"/>
            <a:ext cx="2242855" cy="2416175"/>
            <a:chOff x="0" y="0"/>
            <a:chExt cx="2990474" cy="3221567"/>
          </a:xfrm>
        </p:grpSpPr>
        <p:pic>
          <p:nvPicPr>
            <p:cNvPr name="Picture 20" id="20"/>
            <p:cNvPicPr>
              <a:picLocks noChangeAspect="true"/>
            </p:cNvPicPr>
            <p:nvPr/>
          </p:nvPicPr>
          <p:blipFill>
            <a:blip r:embed="rId3"/>
            <a:srcRect l="20898" t="0" r="18689" b="35652"/>
            <a:stretch>
              <a:fillRect/>
            </a:stretch>
          </p:blipFill>
          <p:spPr>
            <a:xfrm flipH="false" flipV="false">
              <a:off x="0" y="0"/>
              <a:ext cx="2990474" cy="3221567"/>
            </a:xfrm>
            <a:prstGeom prst="rect">
              <a:avLst/>
            </a:prstGeom>
          </p:spPr>
        </p:pic>
      </p:grpSp>
      <p:sp>
        <p:nvSpPr>
          <p:cNvPr name="TextBox 21" id="21"/>
          <p:cNvSpPr txBox="true"/>
          <p:nvPr/>
        </p:nvSpPr>
        <p:spPr>
          <a:xfrm rot="0">
            <a:off x="540062" y="1099939"/>
            <a:ext cx="12037650" cy="829715"/>
          </a:xfrm>
          <a:prstGeom prst="rect">
            <a:avLst/>
          </a:prstGeom>
        </p:spPr>
        <p:txBody>
          <a:bodyPr anchor="t" rtlCol="false" tIns="0" lIns="0" bIns="0" rIns="0">
            <a:spAutoFit/>
          </a:bodyPr>
          <a:lstStyle/>
          <a:p>
            <a:pPr algn="ctr">
              <a:lnSpc>
                <a:spcPts val="6767"/>
              </a:lnSpc>
            </a:pPr>
            <a:r>
              <a:rPr lang="en-US" sz="4834">
                <a:solidFill>
                  <a:srgbClr val="000000"/>
                </a:solidFill>
                <a:latin typeface="Cinzel Decorative Bold"/>
              </a:rPr>
              <a:t>Collectives and Reflections</a:t>
            </a:r>
          </a:p>
        </p:txBody>
      </p:sp>
      <p:sp>
        <p:nvSpPr>
          <p:cNvPr name="TextBox 22" id="22"/>
          <p:cNvSpPr txBox="true"/>
          <p:nvPr/>
        </p:nvSpPr>
        <p:spPr>
          <a:xfrm rot="0">
            <a:off x="5992112" y="8878970"/>
            <a:ext cx="6303776" cy="365760"/>
          </a:xfrm>
          <a:prstGeom prst="rect">
            <a:avLst/>
          </a:prstGeom>
        </p:spPr>
        <p:txBody>
          <a:bodyPr anchor="t" rtlCol="false" tIns="0" lIns="0" bIns="0" rIns="0">
            <a:spAutoFit/>
          </a:bodyPr>
          <a:lstStyle/>
          <a:p>
            <a:pPr algn="ctr">
              <a:lnSpc>
                <a:spcPts val="2940"/>
              </a:lnSpc>
            </a:pPr>
            <a:r>
              <a:rPr lang="en-US" sz="2100">
                <a:solidFill>
                  <a:srgbClr val="000000"/>
                </a:solidFill>
                <a:latin typeface="Cardo Bold"/>
              </a:rPr>
              <a:t>The Advisor That Cares | advising.blog</a:t>
            </a:r>
          </a:p>
        </p:txBody>
      </p:sp>
      <p:sp>
        <p:nvSpPr>
          <p:cNvPr name="TextBox 23" id="23"/>
          <p:cNvSpPr txBox="true"/>
          <p:nvPr/>
        </p:nvSpPr>
        <p:spPr>
          <a:xfrm rot="0">
            <a:off x="1028700" y="8869445"/>
            <a:ext cx="2278428" cy="365760"/>
          </a:xfrm>
          <a:prstGeom prst="rect">
            <a:avLst/>
          </a:prstGeom>
        </p:spPr>
        <p:txBody>
          <a:bodyPr anchor="t" rtlCol="false" tIns="0" lIns="0" bIns="0" rIns="0">
            <a:spAutoFit/>
          </a:bodyPr>
          <a:lstStyle/>
          <a:p>
            <a:pPr>
              <a:lnSpc>
                <a:spcPts val="2940"/>
              </a:lnSpc>
            </a:pPr>
            <a:r>
              <a:rPr lang="en-US" sz="2100">
                <a:solidFill>
                  <a:srgbClr val="000000"/>
                </a:solidFill>
                <a:latin typeface="Cardo Bold"/>
              </a:rPr>
              <a:t>COVA + CSLE</a:t>
            </a:r>
          </a:p>
        </p:txBody>
      </p:sp>
      <p:sp>
        <p:nvSpPr>
          <p:cNvPr name="TextBox 24" id="24"/>
          <p:cNvSpPr txBox="true"/>
          <p:nvPr/>
        </p:nvSpPr>
        <p:spPr>
          <a:xfrm rot="0">
            <a:off x="14981938" y="8869445"/>
            <a:ext cx="2278428" cy="365760"/>
          </a:xfrm>
          <a:prstGeom prst="rect">
            <a:avLst/>
          </a:prstGeom>
        </p:spPr>
        <p:txBody>
          <a:bodyPr anchor="t" rtlCol="false" tIns="0" lIns="0" bIns="0" rIns="0">
            <a:spAutoFit/>
          </a:bodyPr>
          <a:lstStyle/>
          <a:p>
            <a:pPr algn="r">
              <a:lnSpc>
                <a:spcPts val="2940"/>
              </a:lnSpc>
            </a:pPr>
            <a:r>
              <a:rPr lang="en-US" sz="2100">
                <a:solidFill>
                  <a:srgbClr val="000000"/>
                </a:solidFill>
                <a:latin typeface="Cardo Bold"/>
              </a:rPr>
              <a:t>8</a:t>
            </a:r>
          </a:p>
        </p:txBody>
      </p:sp>
      <p:sp>
        <p:nvSpPr>
          <p:cNvPr name="TextBox 25" id="25"/>
          <p:cNvSpPr txBox="true"/>
          <p:nvPr/>
        </p:nvSpPr>
        <p:spPr>
          <a:xfrm rot="0">
            <a:off x="3843509" y="3076902"/>
            <a:ext cx="4376695" cy="3115945"/>
          </a:xfrm>
          <a:prstGeom prst="rect">
            <a:avLst/>
          </a:prstGeom>
        </p:spPr>
        <p:txBody>
          <a:bodyPr anchor="t" rtlCol="false" tIns="0" lIns="0" bIns="0" rIns="0">
            <a:spAutoFit/>
          </a:bodyPr>
          <a:lstStyle/>
          <a:p>
            <a:pPr>
              <a:lnSpc>
                <a:spcPts val="3079"/>
              </a:lnSpc>
            </a:pPr>
            <a:r>
              <a:rPr lang="en-US" sz="2199">
                <a:solidFill>
                  <a:srgbClr val="000000"/>
                </a:solidFill>
                <a:latin typeface="Cardo"/>
              </a:rPr>
              <a:t>The New Culture of Learning impressed upon me the impact of learning collectives. My innovation ideas began to include thoughts on incorporating peer resources and imagined ways to create learning communities like the collaborative groups I am experiencing. </a:t>
            </a:r>
          </a:p>
        </p:txBody>
      </p:sp>
      <p:sp>
        <p:nvSpPr>
          <p:cNvPr name="TextBox 26" id="26"/>
          <p:cNvSpPr txBox="true"/>
          <p:nvPr/>
        </p:nvSpPr>
        <p:spPr>
          <a:xfrm rot="0">
            <a:off x="1437474" y="2835345"/>
            <a:ext cx="2242855" cy="521215"/>
          </a:xfrm>
          <a:prstGeom prst="rect">
            <a:avLst/>
          </a:prstGeom>
        </p:spPr>
        <p:txBody>
          <a:bodyPr anchor="t" rtlCol="false" tIns="0" lIns="0" bIns="0" rIns="0">
            <a:spAutoFit/>
          </a:bodyPr>
          <a:lstStyle/>
          <a:p>
            <a:pPr algn="ctr">
              <a:lnSpc>
                <a:spcPts val="4346"/>
              </a:lnSpc>
            </a:pPr>
            <a:r>
              <a:rPr lang="en-US" sz="3104">
                <a:solidFill>
                  <a:srgbClr val="000000"/>
                </a:solidFill>
                <a:latin typeface="Cardo Bold"/>
              </a:rPr>
              <a:t>Collectives</a:t>
            </a:r>
          </a:p>
        </p:txBody>
      </p:sp>
      <p:sp>
        <p:nvSpPr>
          <p:cNvPr name="TextBox 27" id="27"/>
          <p:cNvSpPr txBox="true"/>
          <p:nvPr/>
        </p:nvSpPr>
        <p:spPr>
          <a:xfrm rot="0">
            <a:off x="12577712" y="2686377"/>
            <a:ext cx="4301497" cy="3506470"/>
          </a:xfrm>
          <a:prstGeom prst="rect">
            <a:avLst/>
          </a:prstGeom>
        </p:spPr>
        <p:txBody>
          <a:bodyPr anchor="t" rtlCol="false" tIns="0" lIns="0" bIns="0" rIns="0">
            <a:spAutoFit/>
          </a:bodyPr>
          <a:lstStyle/>
          <a:p>
            <a:pPr>
              <a:lnSpc>
                <a:spcPts val="3079"/>
              </a:lnSpc>
            </a:pPr>
            <a:r>
              <a:rPr lang="en-US" sz="2199">
                <a:solidFill>
                  <a:srgbClr val="000000"/>
                </a:solidFill>
                <a:latin typeface="Cardo"/>
              </a:rPr>
              <a:t>Reflection through this significant learning experience has been a critical component for processing my thoughts, feelings, curiosities, and ideas on everything I am learning. I utilize blogging to explore my innovation ideas and incorporate the skills and knowledge I learn in the program. </a:t>
            </a:r>
          </a:p>
        </p:txBody>
      </p:sp>
      <p:sp>
        <p:nvSpPr>
          <p:cNvPr name="TextBox 28" id="28"/>
          <p:cNvSpPr txBox="true"/>
          <p:nvPr/>
        </p:nvSpPr>
        <p:spPr>
          <a:xfrm rot="0">
            <a:off x="10023374" y="2835345"/>
            <a:ext cx="2242855" cy="521215"/>
          </a:xfrm>
          <a:prstGeom prst="rect">
            <a:avLst/>
          </a:prstGeom>
        </p:spPr>
        <p:txBody>
          <a:bodyPr anchor="t" rtlCol="false" tIns="0" lIns="0" bIns="0" rIns="0">
            <a:spAutoFit/>
          </a:bodyPr>
          <a:lstStyle/>
          <a:p>
            <a:pPr algn="ctr">
              <a:lnSpc>
                <a:spcPts val="4346"/>
              </a:lnSpc>
            </a:pPr>
            <a:r>
              <a:rPr lang="en-US" sz="3104">
                <a:solidFill>
                  <a:srgbClr val="000000"/>
                </a:solidFill>
                <a:latin typeface="Cardo Bold"/>
              </a:rPr>
              <a:t>Reflection</a:t>
            </a:r>
          </a:p>
        </p:txBody>
      </p:sp>
      <p:sp>
        <p:nvSpPr>
          <p:cNvPr name="TextBox 29" id="29"/>
          <p:cNvSpPr txBox="true"/>
          <p:nvPr/>
        </p:nvSpPr>
        <p:spPr>
          <a:xfrm rot="0">
            <a:off x="1218315" y="6308954"/>
            <a:ext cx="7001888" cy="1553845"/>
          </a:xfrm>
          <a:prstGeom prst="rect">
            <a:avLst/>
          </a:prstGeom>
        </p:spPr>
        <p:txBody>
          <a:bodyPr anchor="t" rtlCol="false" tIns="0" lIns="0" bIns="0" rIns="0">
            <a:spAutoFit/>
          </a:bodyPr>
          <a:lstStyle/>
          <a:p>
            <a:pPr algn="l" marL="0" indent="0" lvl="0">
              <a:lnSpc>
                <a:spcPts val="3079"/>
              </a:lnSpc>
              <a:spcBef>
                <a:spcPct val="0"/>
              </a:spcBef>
            </a:pPr>
            <a:r>
              <a:rPr lang="en-US" sz="2199" strike="noStrike" u="none">
                <a:solidFill>
                  <a:srgbClr val="000000"/>
                </a:solidFill>
                <a:latin typeface="Cardo"/>
              </a:rPr>
              <a:t>The ways that I contribute to the learning of my classmates through feedforward allow me to experience the influence of peer learning and showed me the value of this type of support and collaboration.</a:t>
            </a:r>
          </a:p>
        </p:txBody>
      </p:sp>
      <p:sp>
        <p:nvSpPr>
          <p:cNvPr name="TextBox 30" id="30"/>
          <p:cNvSpPr txBox="true"/>
          <p:nvPr/>
        </p:nvSpPr>
        <p:spPr>
          <a:xfrm rot="0">
            <a:off x="10023374" y="6308954"/>
            <a:ext cx="6855834" cy="1553845"/>
          </a:xfrm>
          <a:prstGeom prst="rect">
            <a:avLst/>
          </a:prstGeom>
        </p:spPr>
        <p:txBody>
          <a:bodyPr anchor="t" rtlCol="false" tIns="0" lIns="0" bIns="0" rIns="0">
            <a:spAutoFit/>
          </a:bodyPr>
          <a:lstStyle/>
          <a:p>
            <a:pPr algn="l" marL="0" indent="0" lvl="0">
              <a:lnSpc>
                <a:spcPts val="3079"/>
              </a:lnSpc>
              <a:spcBef>
                <a:spcPct val="0"/>
              </a:spcBef>
            </a:pPr>
            <a:r>
              <a:rPr lang="en-US" sz="2199">
                <a:solidFill>
                  <a:srgbClr val="000000"/>
                </a:solidFill>
                <a:latin typeface="Cardo"/>
              </a:rPr>
              <a:t>Reflecting on the ways that I contribute to my learning has been an extremely valuable accountability piece that I would like to incorporate into my learning environment. Self evaluation has deepened my learning experience.</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B1EBCB"/>
        </a:solidFill>
      </p:bgPr>
    </p:bg>
    <p:spTree>
      <p:nvGrpSpPr>
        <p:cNvPr id="1" name=""/>
        <p:cNvGrpSpPr/>
        <p:nvPr/>
      </p:nvGrpSpPr>
      <p:grpSpPr>
        <a:xfrm>
          <a:off x="0" y="0"/>
          <a:ext cx="0" cy="0"/>
          <a:chOff x="0" y="0"/>
          <a:chExt cx="0" cy="0"/>
        </a:xfrm>
      </p:grpSpPr>
      <p:grpSp>
        <p:nvGrpSpPr>
          <p:cNvPr name="Group 2" id="2"/>
          <p:cNvGrpSpPr/>
          <p:nvPr/>
        </p:nvGrpSpPr>
        <p:grpSpPr>
          <a:xfrm rot="0">
            <a:off x="463308" y="561652"/>
            <a:ext cx="17361385" cy="9163696"/>
            <a:chOff x="0" y="0"/>
            <a:chExt cx="4572546" cy="2413484"/>
          </a:xfrm>
        </p:grpSpPr>
        <p:sp>
          <p:nvSpPr>
            <p:cNvPr name="Freeform 3" id="3"/>
            <p:cNvSpPr/>
            <p:nvPr/>
          </p:nvSpPr>
          <p:spPr>
            <a:xfrm flipH="false" flipV="false" rot="0">
              <a:off x="0" y="0"/>
              <a:ext cx="4572546" cy="2413484"/>
            </a:xfrm>
            <a:custGeom>
              <a:avLst/>
              <a:gdLst/>
              <a:ahLst/>
              <a:cxnLst/>
              <a:rect r="r" b="b" t="t" l="l"/>
              <a:pathLst>
                <a:path h="2413484" w="4572546">
                  <a:moveTo>
                    <a:pt x="8027" y="0"/>
                  </a:moveTo>
                  <a:lnTo>
                    <a:pt x="4564519" y="0"/>
                  </a:lnTo>
                  <a:cubicBezTo>
                    <a:pt x="4566648" y="0"/>
                    <a:pt x="4568689" y="846"/>
                    <a:pt x="4570195" y="2351"/>
                  </a:cubicBezTo>
                  <a:cubicBezTo>
                    <a:pt x="4571700" y="3856"/>
                    <a:pt x="4572546" y="5898"/>
                    <a:pt x="4572546" y="8027"/>
                  </a:cubicBezTo>
                  <a:lnTo>
                    <a:pt x="4572546" y="2405457"/>
                  </a:lnTo>
                  <a:cubicBezTo>
                    <a:pt x="4572546" y="2407586"/>
                    <a:pt x="4571700" y="2409628"/>
                    <a:pt x="4570195" y="2411133"/>
                  </a:cubicBezTo>
                  <a:cubicBezTo>
                    <a:pt x="4568689" y="2412638"/>
                    <a:pt x="4566648" y="2413484"/>
                    <a:pt x="4564519" y="2413484"/>
                  </a:cubicBezTo>
                  <a:lnTo>
                    <a:pt x="8027" y="2413484"/>
                  </a:lnTo>
                  <a:cubicBezTo>
                    <a:pt x="5898" y="2413484"/>
                    <a:pt x="3856" y="2412638"/>
                    <a:pt x="2351" y="2411133"/>
                  </a:cubicBezTo>
                  <a:cubicBezTo>
                    <a:pt x="846" y="2409628"/>
                    <a:pt x="0" y="2407586"/>
                    <a:pt x="0" y="2405457"/>
                  </a:cubicBezTo>
                  <a:lnTo>
                    <a:pt x="0" y="8027"/>
                  </a:lnTo>
                  <a:cubicBezTo>
                    <a:pt x="0" y="5898"/>
                    <a:pt x="846" y="3856"/>
                    <a:pt x="2351" y="2351"/>
                  </a:cubicBezTo>
                  <a:cubicBezTo>
                    <a:pt x="3856" y="846"/>
                    <a:pt x="5898" y="0"/>
                    <a:pt x="8027" y="0"/>
                  </a:cubicBezTo>
                  <a:close/>
                </a:path>
              </a:pathLst>
            </a:custGeom>
            <a:solidFill>
              <a:srgbClr val="E9F7FF"/>
            </a:solidFill>
            <a:ln w="38100" cap="sq">
              <a:solidFill>
                <a:srgbClr val="64CFF1"/>
              </a:solidFill>
              <a:prstDash val="solid"/>
              <a:miter/>
            </a:ln>
          </p:spPr>
        </p:sp>
        <p:sp>
          <p:nvSpPr>
            <p:cNvPr name="TextBox 4" id="4"/>
            <p:cNvSpPr txBox="true"/>
            <p:nvPr/>
          </p:nvSpPr>
          <p:spPr>
            <a:xfrm>
              <a:off x="0" y="-38100"/>
              <a:ext cx="4572546" cy="2451584"/>
            </a:xfrm>
            <a:prstGeom prst="rect">
              <a:avLst/>
            </a:prstGeom>
          </p:spPr>
          <p:txBody>
            <a:bodyPr anchor="ctr" rtlCol="false" tIns="50800" lIns="50800" bIns="50800" rIns="50800"/>
            <a:lstStyle/>
            <a:p>
              <a:pPr algn="ctr">
                <a:lnSpc>
                  <a:spcPts val="2659"/>
                </a:lnSpc>
                <a:spcBef>
                  <a:spcPct val="0"/>
                </a:spcBef>
              </a:pPr>
            </a:p>
          </p:txBody>
        </p:sp>
      </p:grpSp>
      <p:grpSp>
        <p:nvGrpSpPr>
          <p:cNvPr name="Group 5" id="5"/>
          <p:cNvGrpSpPr/>
          <p:nvPr/>
        </p:nvGrpSpPr>
        <p:grpSpPr>
          <a:xfrm rot="0">
            <a:off x="1567464" y="1133958"/>
            <a:ext cx="6757500" cy="7252267"/>
            <a:chOff x="0" y="0"/>
            <a:chExt cx="1779753" cy="1910062"/>
          </a:xfrm>
        </p:grpSpPr>
        <p:sp>
          <p:nvSpPr>
            <p:cNvPr name="Freeform 6" id="6"/>
            <p:cNvSpPr/>
            <p:nvPr/>
          </p:nvSpPr>
          <p:spPr>
            <a:xfrm flipH="false" flipV="false" rot="0">
              <a:off x="0" y="0"/>
              <a:ext cx="1779753" cy="1910062"/>
            </a:xfrm>
            <a:custGeom>
              <a:avLst/>
              <a:gdLst/>
              <a:ahLst/>
              <a:cxnLst/>
              <a:rect r="r" b="b" t="t" l="l"/>
              <a:pathLst>
                <a:path h="1910062" w="1779753">
                  <a:moveTo>
                    <a:pt x="0" y="0"/>
                  </a:moveTo>
                  <a:lnTo>
                    <a:pt x="1779753" y="0"/>
                  </a:lnTo>
                  <a:lnTo>
                    <a:pt x="1779753" y="1910062"/>
                  </a:lnTo>
                  <a:lnTo>
                    <a:pt x="0" y="1910062"/>
                  </a:lnTo>
                  <a:close/>
                </a:path>
              </a:pathLst>
            </a:custGeom>
            <a:solidFill>
              <a:srgbClr val="FFFFFF"/>
            </a:solidFill>
            <a:ln cap="sq">
              <a:noFill/>
              <a:prstDash val="solid"/>
              <a:miter/>
            </a:ln>
          </p:spPr>
        </p:sp>
        <p:sp>
          <p:nvSpPr>
            <p:cNvPr name="TextBox 7" id="7"/>
            <p:cNvSpPr txBox="true"/>
            <p:nvPr/>
          </p:nvSpPr>
          <p:spPr>
            <a:xfrm>
              <a:off x="0" y="-38100"/>
              <a:ext cx="1779753" cy="1948162"/>
            </a:xfrm>
            <a:prstGeom prst="rect">
              <a:avLst/>
            </a:prstGeom>
          </p:spPr>
          <p:txBody>
            <a:bodyPr anchor="ctr" rtlCol="false" tIns="50800" lIns="50800" bIns="50800" rIns="50800"/>
            <a:lstStyle/>
            <a:p>
              <a:pPr algn="ctr">
                <a:lnSpc>
                  <a:spcPts val="2659"/>
                </a:lnSpc>
                <a:spcBef>
                  <a:spcPct val="0"/>
                </a:spcBef>
              </a:pPr>
            </a:p>
          </p:txBody>
        </p:sp>
      </p:grpSp>
      <p:grpSp>
        <p:nvGrpSpPr>
          <p:cNvPr name="Group 8" id="8"/>
          <p:cNvGrpSpPr/>
          <p:nvPr/>
        </p:nvGrpSpPr>
        <p:grpSpPr>
          <a:xfrm rot="0">
            <a:off x="1801976" y="1239215"/>
            <a:ext cx="6333955" cy="7022701"/>
            <a:chOff x="0" y="0"/>
            <a:chExt cx="8445273" cy="9363602"/>
          </a:xfrm>
        </p:grpSpPr>
        <p:pic>
          <p:nvPicPr>
            <p:cNvPr name="Picture 9" id="9"/>
            <p:cNvPicPr>
              <a:picLocks noChangeAspect="true"/>
            </p:cNvPicPr>
            <p:nvPr/>
          </p:nvPicPr>
          <p:blipFill>
            <a:blip r:embed="rId2"/>
            <a:srcRect l="4903" t="0" r="4903" b="0"/>
            <a:stretch>
              <a:fillRect/>
            </a:stretch>
          </p:blipFill>
          <p:spPr>
            <a:xfrm flipH="false" flipV="false">
              <a:off x="0" y="0"/>
              <a:ext cx="8445273" cy="9363602"/>
            </a:xfrm>
            <a:prstGeom prst="rect">
              <a:avLst/>
            </a:prstGeom>
          </p:spPr>
        </p:pic>
      </p:grpSp>
      <p:grpSp>
        <p:nvGrpSpPr>
          <p:cNvPr name="Group 10" id="10"/>
          <p:cNvGrpSpPr/>
          <p:nvPr/>
        </p:nvGrpSpPr>
        <p:grpSpPr>
          <a:xfrm rot="0">
            <a:off x="8700441" y="1133958"/>
            <a:ext cx="10257801" cy="1067442"/>
            <a:chOff x="0" y="0"/>
            <a:chExt cx="2701643" cy="281137"/>
          </a:xfrm>
        </p:grpSpPr>
        <p:sp>
          <p:nvSpPr>
            <p:cNvPr name="Freeform 11" id="11"/>
            <p:cNvSpPr/>
            <p:nvPr/>
          </p:nvSpPr>
          <p:spPr>
            <a:xfrm flipH="false" flipV="false" rot="0">
              <a:off x="0" y="0"/>
              <a:ext cx="2701643" cy="281137"/>
            </a:xfrm>
            <a:custGeom>
              <a:avLst/>
              <a:gdLst/>
              <a:ahLst/>
              <a:cxnLst/>
              <a:rect r="r" b="b" t="t" l="l"/>
              <a:pathLst>
                <a:path h="281137" w="2701643">
                  <a:moveTo>
                    <a:pt x="13585" y="0"/>
                  </a:moveTo>
                  <a:lnTo>
                    <a:pt x="2688058" y="0"/>
                  </a:lnTo>
                  <a:cubicBezTo>
                    <a:pt x="2691661" y="0"/>
                    <a:pt x="2695117" y="1431"/>
                    <a:pt x="2697664" y="3979"/>
                  </a:cubicBezTo>
                  <a:cubicBezTo>
                    <a:pt x="2700212" y="6527"/>
                    <a:pt x="2701643" y="9982"/>
                    <a:pt x="2701643" y="13585"/>
                  </a:cubicBezTo>
                  <a:lnTo>
                    <a:pt x="2701643" y="267552"/>
                  </a:lnTo>
                  <a:cubicBezTo>
                    <a:pt x="2701643" y="271155"/>
                    <a:pt x="2700212" y="274610"/>
                    <a:pt x="2697664" y="277158"/>
                  </a:cubicBezTo>
                  <a:cubicBezTo>
                    <a:pt x="2695117" y="279706"/>
                    <a:pt x="2691661" y="281137"/>
                    <a:pt x="2688058" y="281137"/>
                  </a:cubicBezTo>
                  <a:lnTo>
                    <a:pt x="13585" y="281137"/>
                  </a:lnTo>
                  <a:cubicBezTo>
                    <a:pt x="9982" y="281137"/>
                    <a:pt x="6527" y="279706"/>
                    <a:pt x="3979" y="277158"/>
                  </a:cubicBezTo>
                  <a:cubicBezTo>
                    <a:pt x="1431" y="274610"/>
                    <a:pt x="0" y="271155"/>
                    <a:pt x="0" y="267552"/>
                  </a:cubicBezTo>
                  <a:lnTo>
                    <a:pt x="0" y="13585"/>
                  </a:lnTo>
                  <a:cubicBezTo>
                    <a:pt x="0" y="9982"/>
                    <a:pt x="1431" y="6527"/>
                    <a:pt x="3979" y="3979"/>
                  </a:cubicBezTo>
                  <a:cubicBezTo>
                    <a:pt x="6527" y="1431"/>
                    <a:pt x="9982" y="0"/>
                    <a:pt x="13585" y="0"/>
                  </a:cubicBezTo>
                  <a:close/>
                </a:path>
              </a:pathLst>
            </a:custGeom>
            <a:solidFill>
              <a:srgbClr val="FFFFFF"/>
            </a:solidFill>
            <a:ln w="38100" cap="sq">
              <a:solidFill>
                <a:srgbClr val="64CFF1"/>
              </a:solidFill>
              <a:prstDash val="solid"/>
              <a:miter/>
            </a:ln>
          </p:spPr>
        </p:sp>
        <p:sp>
          <p:nvSpPr>
            <p:cNvPr name="TextBox 12" id="12"/>
            <p:cNvSpPr txBox="true"/>
            <p:nvPr/>
          </p:nvSpPr>
          <p:spPr>
            <a:xfrm>
              <a:off x="0" y="-38100"/>
              <a:ext cx="2701643" cy="319237"/>
            </a:xfrm>
            <a:prstGeom prst="rect">
              <a:avLst/>
            </a:prstGeom>
          </p:spPr>
          <p:txBody>
            <a:bodyPr anchor="ctr" rtlCol="false" tIns="50800" lIns="50800" bIns="50800" rIns="50800"/>
            <a:lstStyle/>
            <a:p>
              <a:pPr algn="ctr">
                <a:lnSpc>
                  <a:spcPts val="2659"/>
                </a:lnSpc>
                <a:spcBef>
                  <a:spcPct val="0"/>
                </a:spcBef>
              </a:pPr>
            </a:p>
          </p:txBody>
        </p:sp>
      </p:grpSp>
      <p:grpSp>
        <p:nvGrpSpPr>
          <p:cNvPr name="Group 13" id="13"/>
          <p:cNvGrpSpPr/>
          <p:nvPr/>
        </p:nvGrpSpPr>
        <p:grpSpPr>
          <a:xfrm rot="0">
            <a:off x="-2408957" y="8659759"/>
            <a:ext cx="21884247" cy="842281"/>
            <a:chOff x="0" y="0"/>
            <a:chExt cx="5763752" cy="221835"/>
          </a:xfrm>
        </p:grpSpPr>
        <p:sp>
          <p:nvSpPr>
            <p:cNvPr name="Freeform 14" id="14"/>
            <p:cNvSpPr/>
            <p:nvPr/>
          </p:nvSpPr>
          <p:spPr>
            <a:xfrm flipH="false" flipV="false" rot="0">
              <a:off x="0" y="0"/>
              <a:ext cx="5763752" cy="221835"/>
            </a:xfrm>
            <a:custGeom>
              <a:avLst/>
              <a:gdLst/>
              <a:ahLst/>
              <a:cxnLst/>
              <a:rect r="r" b="b" t="t" l="l"/>
              <a:pathLst>
                <a:path h="221835" w="5763752">
                  <a:moveTo>
                    <a:pt x="6368" y="0"/>
                  </a:moveTo>
                  <a:lnTo>
                    <a:pt x="5757385" y="0"/>
                  </a:lnTo>
                  <a:cubicBezTo>
                    <a:pt x="5760901" y="0"/>
                    <a:pt x="5763752" y="2851"/>
                    <a:pt x="5763752" y="6368"/>
                  </a:cubicBezTo>
                  <a:lnTo>
                    <a:pt x="5763752" y="215468"/>
                  </a:lnTo>
                  <a:cubicBezTo>
                    <a:pt x="5763752" y="217156"/>
                    <a:pt x="5763082" y="218776"/>
                    <a:pt x="5761887" y="219970"/>
                  </a:cubicBezTo>
                  <a:cubicBezTo>
                    <a:pt x="5760693" y="221164"/>
                    <a:pt x="5759074" y="221835"/>
                    <a:pt x="5757385" y="221835"/>
                  </a:cubicBezTo>
                  <a:lnTo>
                    <a:pt x="6368" y="221835"/>
                  </a:lnTo>
                  <a:cubicBezTo>
                    <a:pt x="2851" y="221835"/>
                    <a:pt x="0" y="218984"/>
                    <a:pt x="0" y="215468"/>
                  </a:cubicBezTo>
                  <a:lnTo>
                    <a:pt x="0" y="6368"/>
                  </a:lnTo>
                  <a:cubicBezTo>
                    <a:pt x="0" y="2851"/>
                    <a:pt x="2851" y="0"/>
                    <a:pt x="6368" y="0"/>
                  </a:cubicBezTo>
                  <a:close/>
                </a:path>
              </a:pathLst>
            </a:custGeom>
            <a:solidFill>
              <a:srgbClr val="FFFFFF"/>
            </a:solidFill>
            <a:ln w="38100" cap="sq">
              <a:solidFill>
                <a:srgbClr val="64CFF1"/>
              </a:solidFill>
              <a:prstDash val="solid"/>
              <a:miter/>
            </a:ln>
          </p:spPr>
        </p:sp>
        <p:sp>
          <p:nvSpPr>
            <p:cNvPr name="TextBox 15" id="15"/>
            <p:cNvSpPr txBox="true"/>
            <p:nvPr/>
          </p:nvSpPr>
          <p:spPr>
            <a:xfrm>
              <a:off x="0" y="-38100"/>
              <a:ext cx="5763752" cy="259935"/>
            </a:xfrm>
            <a:prstGeom prst="rect">
              <a:avLst/>
            </a:prstGeom>
          </p:spPr>
          <p:txBody>
            <a:bodyPr anchor="ctr" rtlCol="false" tIns="50800" lIns="50800" bIns="50800" rIns="50800"/>
            <a:lstStyle/>
            <a:p>
              <a:pPr algn="ctr">
                <a:lnSpc>
                  <a:spcPts val="2659"/>
                </a:lnSpc>
                <a:spcBef>
                  <a:spcPct val="0"/>
                </a:spcBef>
              </a:pPr>
            </a:p>
          </p:txBody>
        </p:sp>
      </p:grpSp>
      <p:sp>
        <p:nvSpPr>
          <p:cNvPr name="TextBox 16" id="16"/>
          <p:cNvSpPr txBox="true"/>
          <p:nvPr/>
        </p:nvSpPr>
        <p:spPr>
          <a:xfrm rot="0">
            <a:off x="8700441" y="1185194"/>
            <a:ext cx="9124251" cy="869720"/>
          </a:xfrm>
          <a:prstGeom prst="rect">
            <a:avLst/>
          </a:prstGeom>
        </p:spPr>
        <p:txBody>
          <a:bodyPr anchor="t" rtlCol="false" tIns="0" lIns="0" bIns="0" rIns="0">
            <a:spAutoFit/>
          </a:bodyPr>
          <a:lstStyle/>
          <a:p>
            <a:pPr algn="ctr">
              <a:lnSpc>
                <a:spcPts val="7187"/>
              </a:lnSpc>
            </a:pPr>
            <a:r>
              <a:rPr lang="en-US" sz="5134">
                <a:solidFill>
                  <a:srgbClr val="000000"/>
                </a:solidFill>
                <a:latin typeface="Cinzel Bold"/>
              </a:rPr>
              <a:t>Learning philosophy</a:t>
            </a:r>
          </a:p>
        </p:txBody>
      </p:sp>
      <p:sp>
        <p:nvSpPr>
          <p:cNvPr name="TextBox 17" id="17"/>
          <p:cNvSpPr txBox="true"/>
          <p:nvPr/>
        </p:nvSpPr>
        <p:spPr>
          <a:xfrm rot="0">
            <a:off x="5992112" y="8878970"/>
            <a:ext cx="6303776" cy="365760"/>
          </a:xfrm>
          <a:prstGeom prst="rect">
            <a:avLst/>
          </a:prstGeom>
        </p:spPr>
        <p:txBody>
          <a:bodyPr anchor="t" rtlCol="false" tIns="0" lIns="0" bIns="0" rIns="0">
            <a:spAutoFit/>
          </a:bodyPr>
          <a:lstStyle/>
          <a:p>
            <a:pPr algn="ctr">
              <a:lnSpc>
                <a:spcPts val="2940"/>
              </a:lnSpc>
            </a:pPr>
            <a:r>
              <a:rPr lang="en-US" sz="2100">
                <a:solidFill>
                  <a:srgbClr val="000000"/>
                </a:solidFill>
                <a:latin typeface="Cardo Bold"/>
              </a:rPr>
              <a:t>The Advisor That Cares | advising.blog</a:t>
            </a:r>
          </a:p>
        </p:txBody>
      </p:sp>
      <p:sp>
        <p:nvSpPr>
          <p:cNvPr name="TextBox 18" id="18"/>
          <p:cNvSpPr txBox="true"/>
          <p:nvPr/>
        </p:nvSpPr>
        <p:spPr>
          <a:xfrm rot="0">
            <a:off x="1028700" y="8869445"/>
            <a:ext cx="2278428" cy="365760"/>
          </a:xfrm>
          <a:prstGeom prst="rect">
            <a:avLst/>
          </a:prstGeom>
        </p:spPr>
        <p:txBody>
          <a:bodyPr anchor="t" rtlCol="false" tIns="0" lIns="0" bIns="0" rIns="0">
            <a:spAutoFit/>
          </a:bodyPr>
          <a:lstStyle/>
          <a:p>
            <a:pPr>
              <a:lnSpc>
                <a:spcPts val="2940"/>
              </a:lnSpc>
            </a:pPr>
            <a:r>
              <a:rPr lang="en-US" sz="2100">
                <a:solidFill>
                  <a:srgbClr val="000000"/>
                </a:solidFill>
                <a:latin typeface="Cardo Bold"/>
              </a:rPr>
              <a:t>COVA + CSLE</a:t>
            </a:r>
          </a:p>
        </p:txBody>
      </p:sp>
      <p:sp>
        <p:nvSpPr>
          <p:cNvPr name="TextBox 19" id="19"/>
          <p:cNvSpPr txBox="true"/>
          <p:nvPr/>
        </p:nvSpPr>
        <p:spPr>
          <a:xfrm rot="0">
            <a:off x="14981938" y="8869445"/>
            <a:ext cx="2278428" cy="365760"/>
          </a:xfrm>
          <a:prstGeom prst="rect">
            <a:avLst/>
          </a:prstGeom>
        </p:spPr>
        <p:txBody>
          <a:bodyPr anchor="t" rtlCol="false" tIns="0" lIns="0" bIns="0" rIns="0">
            <a:spAutoFit/>
          </a:bodyPr>
          <a:lstStyle/>
          <a:p>
            <a:pPr algn="r">
              <a:lnSpc>
                <a:spcPts val="2940"/>
              </a:lnSpc>
            </a:pPr>
            <a:r>
              <a:rPr lang="en-US" sz="2100">
                <a:solidFill>
                  <a:srgbClr val="000000"/>
                </a:solidFill>
                <a:latin typeface="Cardo Bold"/>
              </a:rPr>
              <a:t>9</a:t>
            </a:r>
          </a:p>
        </p:txBody>
      </p:sp>
      <p:sp>
        <p:nvSpPr>
          <p:cNvPr name="TextBox 20" id="20"/>
          <p:cNvSpPr txBox="true"/>
          <p:nvPr/>
        </p:nvSpPr>
        <p:spPr>
          <a:xfrm rot="0">
            <a:off x="8700441" y="2354359"/>
            <a:ext cx="8559925" cy="6031865"/>
          </a:xfrm>
          <a:prstGeom prst="rect">
            <a:avLst/>
          </a:prstGeom>
        </p:spPr>
        <p:txBody>
          <a:bodyPr anchor="t" rtlCol="false" tIns="0" lIns="0" bIns="0" rIns="0">
            <a:spAutoFit/>
          </a:bodyPr>
          <a:lstStyle/>
          <a:p>
            <a:pPr marL="604519" indent="-302260" lvl="1">
              <a:lnSpc>
                <a:spcPts val="3919"/>
              </a:lnSpc>
              <a:buFont typeface="Arial"/>
              <a:buChar char="•"/>
            </a:pPr>
            <a:r>
              <a:rPr lang="en-US" sz="2799">
                <a:solidFill>
                  <a:srgbClr val="000000"/>
                </a:solidFill>
                <a:latin typeface="Cardo Bold"/>
              </a:rPr>
              <a:t>Personal Reflection: </a:t>
            </a:r>
            <a:r>
              <a:rPr lang="en-US" sz="2799">
                <a:solidFill>
                  <a:srgbClr val="000000"/>
                </a:solidFill>
                <a:latin typeface="Cardo"/>
              </a:rPr>
              <a:t>using my experience to fuel a passion to help others.</a:t>
            </a:r>
          </a:p>
          <a:p>
            <a:pPr>
              <a:lnSpc>
                <a:spcPts val="3919"/>
              </a:lnSpc>
            </a:pPr>
          </a:p>
          <a:p>
            <a:pPr marL="604519" indent="-302260" lvl="1">
              <a:lnSpc>
                <a:spcPts val="3919"/>
              </a:lnSpc>
              <a:buFont typeface="Arial"/>
              <a:buChar char="•"/>
            </a:pPr>
            <a:r>
              <a:rPr lang="en-US" sz="2799">
                <a:solidFill>
                  <a:srgbClr val="000000"/>
                </a:solidFill>
                <a:latin typeface="Cardo Bold"/>
              </a:rPr>
              <a:t>Beliefs about Learning</a:t>
            </a:r>
            <a:r>
              <a:rPr lang="en-US" sz="2799">
                <a:solidFill>
                  <a:srgbClr val="000000"/>
                </a:solidFill>
                <a:latin typeface="Cardo Bold"/>
              </a:rPr>
              <a:t>: </a:t>
            </a:r>
          </a:p>
          <a:p>
            <a:pPr marL="1209039" indent="-403013" lvl="2">
              <a:lnSpc>
                <a:spcPts val="3919"/>
              </a:lnSpc>
              <a:buFont typeface="Arial"/>
              <a:buChar char="⚬"/>
            </a:pPr>
            <a:r>
              <a:rPr lang="en-US" sz="2799">
                <a:solidFill>
                  <a:srgbClr val="000000"/>
                </a:solidFill>
                <a:latin typeface="Cardo"/>
              </a:rPr>
              <a:t>Learning is individualized and internal</a:t>
            </a:r>
          </a:p>
          <a:p>
            <a:pPr marL="1209039" indent="-403013" lvl="2">
              <a:lnSpc>
                <a:spcPts val="3919"/>
              </a:lnSpc>
              <a:buFont typeface="Arial"/>
              <a:buChar char="⚬"/>
            </a:pPr>
            <a:r>
              <a:rPr lang="en-US" sz="2799">
                <a:solidFill>
                  <a:srgbClr val="000000"/>
                </a:solidFill>
                <a:latin typeface="Cardo"/>
              </a:rPr>
              <a:t>Learning is active, authentic, and autonomous</a:t>
            </a:r>
          </a:p>
          <a:p>
            <a:pPr marL="1209039" indent="-403013" lvl="2">
              <a:lnSpc>
                <a:spcPts val="3919"/>
              </a:lnSpc>
              <a:buFont typeface="Arial"/>
              <a:buChar char="⚬"/>
            </a:pPr>
            <a:r>
              <a:rPr lang="en-US" sz="2799">
                <a:solidFill>
                  <a:srgbClr val="000000"/>
                </a:solidFill>
                <a:latin typeface="Cardo"/>
              </a:rPr>
              <a:t>Learning requires relationship and reflection</a:t>
            </a:r>
          </a:p>
          <a:p>
            <a:pPr>
              <a:lnSpc>
                <a:spcPts val="3871"/>
              </a:lnSpc>
            </a:pPr>
          </a:p>
          <a:p>
            <a:pPr>
              <a:lnSpc>
                <a:spcPts val="4199"/>
              </a:lnSpc>
            </a:pPr>
            <a:r>
              <a:rPr lang="en-US" sz="2999">
                <a:solidFill>
                  <a:srgbClr val="000000"/>
                </a:solidFill>
                <a:latin typeface="Cardo"/>
              </a:rPr>
              <a:t>The exploration of my beliefs about learning, allowed me to heal past hurts and drives a passion to humanize advising relationships so that others can enjoy learning the way COVA + CSLE allows. </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B1EBCB"/>
        </a:solidFill>
      </p:bgPr>
    </p:bg>
    <p:spTree>
      <p:nvGrpSpPr>
        <p:cNvPr id="1" name=""/>
        <p:cNvGrpSpPr/>
        <p:nvPr/>
      </p:nvGrpSpPr>
      <p:grpSpPr>
        <a:xfrm>
          <a:off x="0" y="0"/>
          <a:ext cx="0" cy="0"/>
          <a:chOff x="0" y="0"/>
          <a:chExt cx="0" cy="0"/>
        </a:xfrm>
      </p:grpSpPr>
      <p:grpSp>
        <p:nvGrpSpPr>
          <p:cNvPr name="Group 2" id="2"/>
          <p:cNvGrpSpPr/>
          <p:nvPr/>
        </p:nvGrpSpPr>
        <p:grpSpPr>
          <a:xfrm rot="0">
            <a:off x="463308" y="561652"/>
            <a:ext cx="17361385" cy="9163696"/>
            <a:chOff x="0" y="0"/>
            <a:chExt cx="4572546" cy="2413484"/>
          </a:xfrm>
        </p:grpSpPr>
        <p:sp>
          <p:nvSpPr>
            <p:cNvPr name="Freeform 3" id="3"/>
            <p:cNvSpPr/>
            <p:nvPr/>
          </p:nvSpPr>
          <p:spPr>
            <a:xfrm flipH="false" flipV="false" rot="0">
              <a:off x="0" y="0"/>
              <a:ext cx="4572546" cy="2413484"/>
            </a:xfrm>
            <a:custGeom>
              <a:avLst/>
              <a:gdLst/>
              <a:ahLst/>
              <a:cxnLst/>
              <a:rect r="r" b="b" t="t" l="l"/>
              <a:pathLst>
                <a:path h="2413484" w="4572546">
                  <a:moveTo>
                    <a:pt x="8027" y="0"/>
                  </a:moveTo>
                  <a:lnTo>
                    <a:pt x="4564519" y="0"/>
                  </a:lnTo>
                  <a:cubicBezTo>
                    <a:pt x="4566648" y="0"/>
                    <a:pt x="4568689" y="846"/>
                    <a:pt x="4570195" y="2351"/>
                  </a:cubicBezTo>
                  <a:cubicBezTo>
                    <a:pt x="4571700" y="3856"/>
                    <a:pt x="4572546" y="5898"/>
                    <a:pt x="4572546" y="8027"/>
                  </a:cubicBezTo>
                  <a:lnTo>
                    <a:pt x="4572546" y="2405457"/>
                  </a:lnTo>
                  <a:cubicBezTo>
                    <a:pt x="4572546" y="2407586"/>
                    <a:pt x="4571700" y="2409628"/>
                    <a:pt x="4570195" y="2411133"/>
                  </a:cubicBezTo>
                  <a:cubicBezTo>
                    <a:pt x="4568689" y="2412638"/>
                    <a:pt x="4566648" y="2413484"/>
                    <a:pt x="4564519" y="2413484"/>
                  </a:cubicBezTo>
                  <a:lnTo>
                    <a:pt x="8027" y="2413484"/>
                  </a:lnTo>
                  <a:cubicBezTo>
                    <a:pt x="5898" y="2413484"/>
                    <a:pt x="3856" y="2412638"/>
                    <a:pt x="2351" y="2411133"/>
                  </a:cubicBezTo>
                  <a:cubicBezTo>
                    <a:pt x="846" y="2409628"/>
                    <a:pt x="0" y="2407586"/>
                    <a:pt x="0" y="2405457"/>
                  </a:cubicBezTo>
                  <a:lnTo>
                    <a:pt x="0" y="8027"/>
                  </a:lnTo>
                  <a:cubicBezTo>
                    <a:pt x="0" y="5898"/>
                    <a:pt x="846" y="3856"/>
                    <a:pt x="2351" y="2351"/>
                  </a:cubicBezTo>
                  <a:cubicBezTo>
                    <a:pt x="3856" y="846"/>
                    <a:pt x="5898" y="0"/>
                    <a:pt x="8027" y="0"/>
                  </a:cubicBezTo>
                  <a:close/>
                </a:path>
              </a:pathLst>
            </a:custGeom>
            <a:solidFill>
              <a:srgbClr val="E9F7FF"/>
            </a:solidFill>
            <a:ln w="38100" cap="sq">
              <a:solidFill>
                <a:srgbClr val="5B93DD"/>
              </a:solidFill>
              <a:prstDash val="solid"/>
              <a:miter/>
            </a:ln>
          </p:spPr>
        </p:sp>
        <p:sp>
          <p:nvSpPr>
            <p:cNvPr name="TextBox 4" id="4"/>
            <p:cNvSpPr txBox="true"/>
            <p:nvPr/>
          </p:nvSpPr>
          <p:spPr>
            <a:xfrm>
              <a:off x="0" y="-38100"/>
              <a:ext cx="4572546" cy="2451584"/>
            </a:xfrm>
            <a:prstGeom prst="rect">
              <a:avLst/>
            </a:prstGeom>
          </p:spPr>
          <p:txBody>
            <a:bodyPr anchor="ctr" rtlCol="false" tIns="50800" lIns="50800" bIns="50800" rIns="50800"/>
            <a:lstStyle/>
            <a:p>
              <a:pPr algn="ctr">
                <a:lnSpc>
                  <a:spcPts val="2659"/>
                </a:lnSpc>
                <a:spcBef>
                  <a:spcPct val="0"/>
                </a:spcBef>
              </a:pPr>
            </a:p>
          </p:txBody>
        </p:sp>
      </p:grpSp>
      <p:grpSp>
        <p:nvGrpSpPr>
          <p:cNvPr name="Group 5" id="5"/>
          <p:cNvGrpSpPr/>
          <p:nvPr/>
        </p:nvGrpSpPr>
        <p:grpSpPr>
          <a:xfrm rot="0">
            <a:off x="2413792" y="1675160"/>
            <a:ext cx="13460416" cy="6591318"/>
            <a:chOff x="0" y="0"/>
            <a:chExt cx="3545130" cy="1735985"/>
          </a:xfrm>
        </p:grpSpPr>
        <p:sp>
          <p:nvSpPr>
            <p:cNvPr name="Freeform 6" id="6"/>
            <p:cNvSpPr/>
            <p:nvPr/>
          </p:nvSpPr>
          <p:spPr>
            <a:xfrm flipH="false" flipV="false" rot="0">
              <a:off x="0" y="0"/>
              <a:ext cx="3545130" cy="1735985"/>
            </a:xfrm>
            <a:custGeom>
              <a:avLst/>
              <a:gdLst/>
              <a:ahLst/>
              <a:cxnLst/>
              <a:rect r="r" b="b" t="t" l="l"/>
              <a:pathLst>
                <a:path h="1735985" w="3545130">
                  <a:moveTo>
                    <a:pt x="10353" y="0"/>
                  </a:moveTo>
                  <a:lnTo>
                    <a:pt x="3534777" y="0"/>
                  </a:lnTo>
                  <a:cubicBezTo>
                    <a:pt x="3540495" y="0"/>
                    <a:pt x="3545130" y="4635"/>
                    <a:pt x="3545130" y="10353"/>
                  </a:cubicBezTo>
                  <a:lnTo>
                    <a:pt x="3545130" y="1725632"/>
                  </a:lnTo>
                  <a:cubicBezTo>
                    <a:pt x="3545130" y="1728378"/>
                    <a:pt x="3544039" y="1731011"/>
                    <a:pt x="3542098" y="1732953"/>
                  </a:cubicBezTo>
                  <a:cubicBezTo>
                    <a:pt x="3540156" y="1734894"/>
                    <a:pt x="3537523" y="1735985"/>
                    <a:pt x="3534777" y="1735985"/>
                  </a:cubicBezTo>
                  <a:lnTo>
                    <a:pt x="10353" y="1735985"/>
                  </a:lnTo>
                  <a:cubicBezTo>
                    <a:pt x="7607" y="1735985"/>
                    <a:pt x="4974" y="1734894"/>
                    <a:pt x="3032" y="1732953"/>
                  </a:cubicBezTo>
                  <a:cubicBezTo>
                    <a:pt x="1091" y="1731011"/>
                    <a:pt x="0" y="1728378"/>
                    <a:pt x="0" y="1725632"/>
                  </a:cubicBezTo>
                  <a:lnTo>
                    <a:pt x="0" y="10353"/>
                  </a:lnTo>
                  <a:cubicBezTo>
                    <a:pt x="0" y="7607"/>
                    <a:pt x="1091" y="4974"/>
                    <a:pt x="3032" y="3032"/>
                  </a:cubicBezTo>
                  <a:cubicBezTo>
                    <a:pt x="4974" y="1091"/>
                    <a:pt x="7607" y="0"/>
                    <a:pt x="10353" y="0"/>
                  </a:cubicBezTo>
                  <a:close/>
                </a:path>
              </a:pathLst>
            </a:custGeom>
            <a:solidFill>
              <a:srgbClr val="FFFFFF"/>
            </a:solidFill>
            <a:ln w="38100" cap="sq">
              <a:solidFill>
                <a:srgbClr val="5B93DD"/>
              </a:solidFill>
              <a:prstDash val="solid"/>
              <a:miter/>
            </a:ln>
          </p:spPr>
        </p:sp>
        <p:sp>
          <p:nvSpPr>
            <p:cNvPr name="TextBox 7" id="7"/>
            <p:cNvSpPr txBox="true"/>
            <p:nvPr/>
          </p:nvSpPr>
          <p:spPr>
            <a:xfrm>
              <a:off x="0" y="-38100"/>
              <a:ext cx="3545130" cy="1774085"/>
            </a:xfrm>
            <a:prstGeom prst="rect">
              <a:avLst/>
            </a:prstGeom>
          </p:spPr>
          <p:txBody>
            <a:bodyPr anchor="ctr" rtlCol="false" tIns="50800" lIns="50800" bIns="50800" rIns="50800"/>
            <a:lstStyle/>
            <a:p>
              <a:pPr algn="ctr">
                <a:lnSpc>
                  <a:spcPts val="2659"/>
                </a:lnSpc>
                <a:spcBef>
                  <a:spcPct val="0"/>
                </a:spcBef>
              </a:pPr>
            </a:p>
          </p:txBody>
        </p:sp>
      </p:grpSp>
      <p:sp>
        <p:nvSpPr>
          <p:cNvPr name="TextBox 8" id="8"/>
          <p:cNvSpPr txBox="true"/>
          <p:nvPr/>
        </p:nvSpPr>
        <p:spPr>
          <a:xfrm rot="0">
            <a:off x="3246257" y="3242349"/>
            <a:ext cx="11795486" cy="3275966"/>
          </a:xfrm>
          <a:prstGeom prst="rect">
            <a:avLst/>
          </a:prstGeom>
        </p:spPr>
        <p:txBody>
          <a:bodyPr anchor="t" rtlCol="false" tIns="0" lIns="0" bIns="0" rIns="0">
            <a:spAutoFit/>
          </a:bodyPr>
          <a:lstStyle/>
          <a:p>
            <a:pPr algn="ctr">
              <a:lnSpc>
                <a:spcPts val="13159"/>
              </a:lnSpc>
            </a:pPr>
            <a:r>
              <a:rPr lang="en-US" sz="9399">
                <a:solidFill>
                  <a:srgbClr val="64CFF1"/>
                </a:solidFill>
                <a:latin typeface="Cinzel Decorative"/>
              </a:rPr>
              <a:t>Applying </a:t>
            </a:r>
          </a:p>
          <a:p>
            <a:pPr algn="ctr">
              <a:lnSpc>
                <a:spcPts val="13159"/>
              </a:lnSpc>
            </a:pPr>
            <a:r>
              <a:rPr lang="en-US" sz="9399">
                <a:solidFill>
                  <a:srgbClr val="000000"/>
                </a:solidFill>
                <a:latin typeface="Cinzel Decorative Bold"/>
              </a:rPr>
              <a:t>COVA + CSLE</a:t>
            </a:r>
          </a:p>
        </p:txBody>
      </p:sp>
      <p:sp>
        <p:nvSpPr>
          <p:cNvPr name="Freeform 9" id="9"/>
          <p:cNvSpPr/>
          <p:nvPr/>
        </p:nvSpPr>
        <p:spPr>
          <a:xfrm flipH="false" flipV="false" rot="0">
            <a:off x="-948099" y="9258300"/>
            <a:ext cx="3953598" cy="820372"/>
          </a:xfrm>
          <a:custGeom>
            <a:avLst/>
            <a:gdLst/>
            <a:ahLst/>
            <a:cxnLst/>
            <a:rect r="r" b="b" t="t" l="l"/>
            <a:pathLst>
              <a:path h="820372" w="3953598">
                <a:moveTo>
                  <a:pt x="0" y="0"/>
                </a:moveTo>
                <a:lnTo>
                  <a:pt x="3953598" y="0"/>
                </a:lnTo>
                <a:lnTo>
                  <a:pt x="3953598" y="820372"/>
                </a:lnTo>
                <a:lnTo>
                  <a:pt x="0" y="82037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0" id="10"/>
          <p:cNvSpPr/>
          <p:nvPr/>
        </p:nvSpPr>
        <p:spPr>
          <a:xfrm flipH="false" flipV="false" rot="0">
            <a:off x="14980872" y="208328"/>
            <a:ext cx="3953598" cy="820372"/>
          </a:xfrm>
          <a:custGeom>
            <a:avLst/>
            <a:gdLst/>
            <a:ahLst/>
            <a:cxnLst/>
            <a:rect r="r" b="b" t="t" l="l"/>
            <a:pathLst>
              <a:path h="820372" w="3953598">
                <a:moveTo>
                  <a:pt x="0" y="0"/>
                </a:moveTo>
                <a:lnTo>
                  <a:pt x="3953598" y="0"/>
                </a:lnTo>
                <a:lnTo>
                  <a:pt x="3953598" y="820372"/>
                </a:lnTo>
                <a:lnTo>
                  <a:pt x="0" y="82037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64CFF1"/>
        </a:solidFill>
      </p:bgPr>
    </p:bg>
    <p:spTree>
      <p:nvGrpSpPr>
        <p:cNvPr id="1" name=""/>
        <p:cNvGrpSpPr/>
        <p:nvPr/>
      </p:nvGrpSpPr>
      <p:grpSpPr>
        <a:xfrm>
          <a:off x="0" y="0"/>
          <a:ext cx="0" cy="0"/>
          <a:chOff x="0" y="0"/>
          <a:chExt cx="0" cy="0"/>
        </a:xfrm>
      </p:grpSpPr>
      <p:grpSp>
        <p:nvGrpSpPr>
          <p:cNvPr name="Group 2" id="2"/>
          <p:cNvGrpSpPr/>
          <p:nvPr/>
        </p:nvGrpSpPr>
        <p:grpSpPr>
          <a:xfrm rot="0">
            <a:off x="463308" y="561652"/>
            <a:ext cx="17361385" cy="9163696"/>
            <a:chOff x="0" y="0"/>
            <a:chExt cx="4572546" cy="2413484"/>
          </a:xfrm>
        </p:grpSpPr>
        <p:sp>
          <p:nvSpPr>
            <p:cNvPr name="Freeform 3" id="3"/>
            <p:cNvSpPr/>
            <p:nvPr/>
          </p:nvSpPr>
          <p:spPr>
            <a:xfrm flipH="false" flipV="false" rot="0">
              <a:off x="0" y="0"/>
              <a:ext cx="4572546" cy="2413484"/>
            </a:xfrm>
            <a:custGeom>
              <a:avLst/>
              <a:gdLst/>
              <a:ahLst/>
              <a:cxnLst/>
              <a:rect r="r" b="b" t="t" l="l"/>
              <a:pathLst>
                <a:path h="2413484" w="4572546">
                  <a:moveTo>
                    <a:pt x="8027" y="0"/>
                  </a:moveTo>
                  <a:lnTo>
                    <a:pt x="4564519" y="0"/>
                  </a:lnTo>
                  <a:cubicBezTo>
                    <a:pt x="4566648" y="0"/>
                    <a:pt x="4568689" y="846"/>
                    <a:pt x="4570195" y="2351"/>
                  </a:cubicBezTo>
                  <a:cubicBezTo>
                    <a:pt x="4571700" y="3856"/>
                    <a:pt x="4572546" y="5898"/>
                    <a:pt x="4572546" y="8027"/>
                  </a:cubicBezTo>
                  <a:lnTo>
                    <a:pt x="4572546" y="2405457"/>
                  </a:lnTo>
                  <a:cubicBezTo>
                    <a:pt x="4572546" y="2407586"/>
                    <a:pt x="4571700" y="2409628"/>
                    <a:pt x="4570195" y="2411133"/>
                  </a:cubicBezTo>
                  <a:cubicBezTo>
                    <a:pt x="4568689" y="2412638"/>
                    <a:pt x="4566648" y="2413484"/>
                    <a:pt x="4564519" y="2413484"/>
                  </a:cubicBezTo>
                  <a:lnTo>
                    <a:pt x="8027" y="2413484"/>
                  </a:lnTo>
                  <a:cubicBezTo>
                    <a:pt x="5898" y="2413484"/>
                    <a:pt x="3856" y="2412638"/>
                    <a:pt x="2351" y="2411133"/>
                  </a:cubicBezTo>
                  <a:cubicBezTo>
                    <a:pt x="846" y="2409628"/>
                    <a:pt x="0" y="2407586"/>
                    <a:pt x="0" y="2405457"/>
                  </a:cubicBezTo>
                  <a:lnTo>
                    <a:pt x="0" y="8027"/>
                  </a:lnTo>
                  <a:cubicBezTo>
                    <a:pt x="0" y="5898"/>
                    <a:pt x="846" y="3856"/>
                    <a:pt x="2351" y="2351"/>
                  </a:cubicBezTo>
                  <a:cubicBezTo>
                    <a:pt x="3856" y="846"/>
                    <a:pt x="5898" y="0"/>
                    <a:pt x="8027" y="0"/>
                  </a:cubicBezTo>
                  <a:close/>
                </a:path>
              </a:pathLst>
            </a:custGeom>
            <a:solidFill>
              <a:srgbClr val="E9F7FF"/>
            </a:solidFill>
            <a:ln w="38100" cap="sq">
              <a:solidFill>
                <a:srgbClr val="5B93DD"/>
              </a:solidFill>
              <a:prstDash val="solid"/>
              <a:miter/>
            </a:ln>
          </p:spPr>
        </p:sp>
        <p:sp>
          <p:nvSpPr>
            <p:cNvPr name="TextBox 4" id="4"/>
            <p:cNvSpPr txBox="true"/>
            <p:nvPr/>
          </p:nvSpPr>
          <p:spPr>
            <a:xfrm>
              <a:off x="0" y="-38100"/>
              <a:ext cx="4572546" cy="2451584"/>
            </a:xfrm>
            <a:prstGeom prst="rect">
              <a:avLst/>
            </a:prstGeom>
          </p:spPr>
          <p:txBody>
            <a:bodyPr anchor="ctr" rtlCol="false" tIns="50800" lIns="50800" bIns="50800" rIns="50800"/>
            <a:lstStyle/>
            <a:p>
              <a:pPr algn="ctr">
                <a:lnSpc>
                  <a:spcPts val="2659"/>
                </a:lnSpc>
                <a:spcBef>
                  <a:spcPct val="0"/>
                </a:spcBef>
              </a:pPr>
            </a:p>
          </p:txBody>
        </p:sp>
      </p:grpSp>
      <p:grpSp>
        <p:nvGrpSpPr>
          <p:cNvPr name="Group 5" id="5"/>
          <p:cNvGrpSpPr/>
          <p:nvPr/>
        </p:nvGrpSpPr>
        <p:grpSpPr>
          <a:xfrm rot="0">
            <a:off x="9864721" y="1153008"/>
            <a:ext cx="6757500" cy="7252267"/>
            <a:chOff x="0" y="0"/>
            <a:chExt cx="1779753" cy="1910062"/>
          </a:xfrm>
        </p:grpSpPr>
        <p:sp>
          <p:nvSpPr>
            <p:cNvPr name="Freeform 6" id="6"/>
            <p:cNvSpPr/>
            <p:nvPr/>
          </p:nvSpPr>
          <p:spPr>
            <a:xfrm flipH="false" flipV="false" rot="0">
              <a:off x="0" y="0"/>
              <a:ext cx="1779753" cy="1910062"/>
            </a:xfrm>
            <a:custGeom>
              <a:avLst/>
              <a:gdLst/>
              <a:ahLst/>
              <a:cxnLst/>
              <a:rect r="r" b="b" t="t" l="l"/>
              <a:pathLst>
                <a:path h="1910062" w="1779753">
                  <a:moveTo>
                    <a:pt x="0" y="0"/>
                  </a:moveTo>
                  <a:lnTo>
                    <a:pt x="1779753" y="0"/>
                  </a:lnTo>
                  <a:lnTo>
                    <a:pt x="1779753" y="1910062"/>
                  </a:lnTo>
                  <a:lnTo>
                    <a:pt x="0" y="1910062"/>
                  </a:lnTo>
                  <a:close/>
                </a:path>
              </a:pathLst>
            </a:custGeom>
            <a:solidFill>
              <a:srgbClr val="FFFFFF"/>
            </a:solidFill>
            <a:ln cap="sq">
              <a:noFill/>
              <a:prstDash val="solid"/>
              <a:miter/>
            </a:ln>
          </p:spPr>
        </p:sp>
        <p:sp>
          <p:nvSpPr>
            <p:cNvPr name="TextBox 7" id="7"/>
            <p:cNvSpPr txBox="true"/>
            <p:nvPr/>
          </p:nvSpPr>
          <p:spPr>
            <a:xfrm>
              <a:off x="0" y="-38100"/>
              <a:ext cx="1779753" cy="1948162"/>
            </a:xfrm>
            <a:prstGeom prst="rect">
              <a:avLst/>
            </a:prstGeom>
          </p:spPr>
          <p:txBody>
            <a:bodyPr anchor="ctr" rtlCol="false" tIns="50800" lIns="50800" bIns="50800" rIns="50800"/>
            <a:lstStyle/>
            <a:p>
              <a:pPr algn="ctr">
                <a:lnSpc>
                  <a:spcPts val="2659"/>
                </a:lnSpc>
                <a:spcBef>
                  <a:spcPct val="0"/>
                </a:spcBef>
              </a:pPr>
            </a:p>
          </p:txBody>
        </p:sp>
      </p:grpSp>
      <p:grpSp>
        <p:nvGrpSpPr>
          <p:cNvPr name="Group 8" id="8"/>
          <p:cNvGrpSpPr/>
          <p:nvPr/>
        </p:nvGrpSpPr>
        <p:grpSpPr>
          <a:xfrm rot="0">
            <a:off x="10076493" y="1267790"/>
            <a:ext cx="6333955" cy="7022701"/>
            <a:chOff x="0" y="0"/>
            <a:chExt cx="8445273" cy="9363602"/>
          </a:xfrm>
        </p:grpSpPr>
        <p:pic>
          <p:nvPicPr>
            <p:cNvPr name="Picture 9" id="9"/>
            <p:cNvPicPr>
              <a:picLocks noChangeAspect="true"/>
            </p:cNvPicPr>
            <p:nvPr/>
          </p:nvPicPr>
          <p:blipFill>
            <a:blip r:embed="rId2"/>
            <a:srcRect l="20010" t="0" r="20010" b="0"/>
            <a:stretch>
              <a:fillRect/>
            </a:stretch>
          </p:blipFill>
          <p:spPr>
            <a:xfrm flipH="false" flipV="false">
              <a:off x="0" y="0"/>
              <a:ext cx="8445273" cy="9363602"/>
            </a:xfrm>
            <a:prstGeom prst="rect">
              <a:avLst/>
            </a:prstGeom>
          </p:spPr>
        </p:pic>
      </p:grpSp>
      <p:grpSp>
        <p:nvGrpSpPr>
          <p:cNvPr name="Group 10" id="10"/>
          <p:cNvGrpSpPr/>
          <p:nvPr/>
        </p:nvGrpSpPr>
        <p:grpSpPr>
          <a:xfrm rot="0">
            <a:off x="-670242" y="1028700"/>
            <a:ext cx="10014770" cy="1460762"/>
            <a:chOff x="0" y="0"/>
            <a:chExt cx="2637635" cy="384727"/>
          </a:xfrm>
        </p:grpSpPr>
        <p:sp>
          <p:nvSpPr>
            <p:cNvPr name="Freeform 11" id="11"/>
            <p:cNvSpPr/>
            <p:nvPr/>
          </p:nvSpPr>
          <p:spPr>
            <a:xfrm flipH="false" flipV="false" rot="0">
              <a:off x="0" y="0"/>
              <a:ext cx="2637635" cy="384727"/>
            </a:xfrm>
            <a:custGeom>
              <a:avLst/>
              <a:gdLst/>
              <a:ahLst/>
              <a:cxnLst/>
              <a:rect r="r" b="b" t="t" l="l"/>
              <a:pathLst>
                <a:path h="384727" w="2637635">
                  <a:moveTo>
                    <a:pt x="13915" y="0"/>
                  </a:moveTo>
                  <a:lnTo>
                    <a:pt x="2623720" y="0"/>
                  </a:lnTo>
                  <a:cubicBezTo>
                    <a:pt x="2627411" y="0"/>
                    <a:pt x="2630950" y="1466"/>
                    <a:pt x="2633559" y="4076"/>
                  </a:cubicBezTo>
                  <a:cubicBezTo>
                    <a:pt x="2636169" y="6685"/>
                    <a:pt x="2637635" y="10224"/>
                    <a:pt x="2637635" y="13915"/>
                  </a:cubicBezTo>
                  <a:lnTo>
                    <a:pt x="2637635" y="370812"/>
                  </a:lnTo>
                  <a:cubicBezTo>
                    <a:pt x="2637635" y="374503"/>
                    <a:pt x="2636169" y="378042"/>
                    <a:pt x="2633559" y="380652"/>
                  </a:cubicBezTo>
                  <a:cubicBezTo>
                    <a:pt x="2630950" y="383261"/>
                    <a:pt x="2627411" y="384727"/>
                    <a:pt x="2623720" y="384727"/>
                  </a:cubicBezTo>
                  <a:lnTo>
                    <a:pt x="13915" y="384727"/>
                  </a:lnTo>
                  <a:cubicBezTo>
                    <a:pt x="10224" y="384727"/>
                    <a:pt x="6685" y="383261"/>
                    <a:pt x="4076" y="380652"/>
                  </a:cubicBezTo>
                  <a:cubicBezTo>
                    <a:pt x="1466" y="378042"/>
                    <a:pt x="0" y="374503"/>
                    <a:pt x="0" y="370812"/>
                  </a:cubicBezTo>
                  <a:lnTo>
                    <a:pt x="0" y="13915"/>
                  </a:lnTo>
                  <a:cubicBezTo>
                    <a:pt x="0" y="10224"/>
                    <a:pt x="1466" y="6685"/>
                    <a:pt x="4076" y="4076"/>
                  </a:cubicBezTo>
                  <a:cubicBezTo>
                    <a:pt x="6685" y="1466"/>
                    <a:pt x="10224" y="0"/>
                    <a:pt x="13915" y="0"/>
                  </a:cubicBezTo>
                  <a:close/>
                </a:path>
              </a:pathLst>
            </a:custGeom>
            <a:solidFill>
              <a:srgbClr val="FFFFFF"/>
            </a:solidFill>
            <a:ln w="38100" cap="sq">
              <a:solidFill>
                <a:srgbClr val="78DBAE"/>
              </a:solidFill>
              <a:prstDash val="solid"/>
              <a:miter/>
            </a:ln>
          </p:spPr>
        </p:sp>
        <p:sp>
          <p:nvSpPr>
            <p:cNvPr name="TextBox 12" id="12"/>
            <p:cNvSpPr txBox="true"/>
            <p:nvPr/>
          </p:nvSpPr>
          <p:spPr>
            <a:xfrm>
              <a:off x="0" y="-38100"/>
              <a:ext cx="2637635" cy="422827"/>
            </a:xfrm>
            <a:prstGeom prst="rect">
              <a:avLst/>
            </a:prstGeom>
          </p:spPr>
          <p:txBody>
            <a:bodyPr anchor="ctr" rtlCol="false" tIns="50800" lIns="50800" bIns="50800" rIns="50800"/>
            <a:lstStyle/>
            <a:p>
              <a:pPr algn="ctr">
                <a:lnSpc>
                  <a:spcPts val="2659"/>
                </a:lnSpc>
                <a:spcBef>
                  <a:spcPct val="0"/>
                </a:spcBef>
              </a:pPr>
            </a:p>
          </p:txBody>
        </p:sp>
      </p:grpSp>
      <p:grpSp>
        <p:nvGrpSpPr>
          <p:cNvPr name="Group 13" id="13"/>
          <p:cNvGrpSpPr/>
          <p:nvPr/>
        </p:nvGrpSpPr>
        <p:grpSpPr>
          <a:xfrm rot="0">
            <a:off x="-2408957" y="8659759"/>
            <a:ext cx="21884247" cy="842281"/>
            <a:chOff x="0" y="0"/>
            <a:chExt cx="5763752" cy="221835"/>
          </a:xfrm>
        </p:grpSpPr>
        <p:sp>
          <p:nvSpPr>
            <p:cNvPr name="Freeform 14" id="14"/>
            <p:cNvSpPr/>
            <p:nvPr/>
          </p:nvSpPr>
          <p:spPr>
            <a:xfrm flipH="false" flipV="false" rot="0">
              <a:off x="0" y="0"/>
              <a:ext cx="5763752" cy="221835"/>
            </a:xfrm>
            <a:custGeom>
              <a:avLst/>
              <a:gdLst/>
              <a:ahLst/>
              <a:cxnLst/>
              <a:rect r="r" b="b" t="t" l="l"/>
              <a:pathLst>
                <a:path h="221835" w="5763752">
                  <a:moveTo>
                    <a:pt x="6368" y="0"/>
                  </a:moveTo>
                  <a:lnTo>
                    <a:pt x="5757385" y="0"/>
                  </a:lnTo>
                  <a:cubicBezTo>
                    <a:pt x="5760901" y="0"/>
                    <a:pt x="5763752" y="2851"/>
                    <a:pt x="5763752" y="6368"/>
                  </a:cubicBezTo>
                  <a:lnTo>
                    <a:pt x="5763752" y="215468"/>
                  </a:lnTo>
                  <a:cubicBezTo>
                    <a:pt x="5763752" y="217156"/>
                    <a:pt x="5763082" y="218776"/>
                    <a:pt x="5761887" y="219970"/>
                  </a:cubicBezTo>
                  <a:cubicBezTo>
                    <a:pt x="5760693" y="221164"/>
                    <a:pt x="5759074" y="221835"/>
                    <a:pt x="5757385" y="221835"/>
                  </a:cubicBezTo>
                  <a:lnTo>
                    <a:pt x="6368" y="221835"/>
                  </a:lnTo>
                  <a:cubicBezTo>
                    <a:pt x="2851" y="221835"/>
                    <a:pt x="0" y="218984"/>
                    <a:pt x="0" y="215468"/>
                  </a:cubicBezTo>
                  <a:lnTo>
                    <a:pt x="0" y="6368"/>
                  </a:lnTo>
                  <a:cubicBezTo>
                    <a:pt x="0" y="2851"/>
                    <a:pt x="2851" y="0"/>
                    <a:pt x="6368" y="0"/>
                  </a:cubicBezTo>
                  <a:close/>
                </a:path>
              </a:pathLst>
            </a:custGeom>
            <a:solidFill>
              <a:srgbClr val="FFFFFF"/>
            </a:solidFill>
            <a:ln w="38100" cap="sq">
              <a:solidFill>
                <a:srgbClr val="B1EBCB"/>
              </a:solidFill>
              <a:prstDash val="solid"/>
              <a:miter/>
            </a:ln>
          </p:spPr>
        </p:sp>
        <p:sp>
          <p:nvSpPr>
            <p:cNvPr name="TextBox 15" id="15"/>
            <p:cNvSpPr txBox="true"/>
            <p:nvPr/>
          </p:nvSpPr>
          <p:spPr>
            <a:xfrm>
              <a:off x="0" y="-38100"/>
              <a:ext cx="5763752" cy="259935"/>
            </a:xfrm>
            <a:prstGeom prst="rect">
              <a:avLst/>
            </a:prstGeom>
          </p:spPr>
          <p:txBody>
            <a:bodyPr anchor="ctr" rtlCol="false" tIns="50800" lIns="50800" bIns="50800" rIns="50800"/>
            <a:lstStyle/>
            <a:p>
              <a:pPr algn="ctr">
                <a:lnSpc>
                  <a:spcPts val="2659"/>
                </a:lnSpc>
                <a:spcBef>
                  <a:spcPct val="0"/>
                </a:spcBef>
              </a:pPr>
            </a:p>
          </p:txBody>
        </p:sp>
      </p:grpSp>
      <p:sp>
        <p:nvSpPr>
          <p:cNvPr name="TextBox 16" id="16"/>
          <p:cNvSpPr txBox="true"/>
          <p:nvPr/>
        </p:nvSpPr>
        <p:spPr>
          <a:xfrm rot="0">
            <a:off x="727203" y="1029726"/>
            <a:ext cx="8617325" cy="1372985"/>
          </a:xfrm>
          <a:prstGeom prst="rect">
            <a:avLst/>
          </a:prstGeom>
        </p:spPr>
        <p:txBody>
          <a:bodyPr anchor="t" rtlCol="false" tIns="0" lIns="0" bIns="0" rIns="0">
            <a:spAutoFit/>
          </a:bodyPr>
          <a:lstStyle/>
          <a:p>
            <a:pPr algn="ctr">
              <a:lnSpc>
                <a:spcPts val="5503"/>
              </a:lnSpc>
            </a:pPr>
            <a:r>
              <a:rPr lang="en-US" sz="3931">
                <a:solidFill>
                  <a:srgbClr val="000000"/>
                </a:solidFill>
                <a:latin typeface="Cardo Bold"/>
              </a:rPr>
              <a:t>Leverage Advising as a </a:t>
            </a:r>
          </a:p>
          <a:p>
            <a:pPr algn="ctr">
              <a:lnSpc>
                <a:spcPts val="5503"/>
              </a:lnSpc>
            </a:pPr>
            <a:r>
              <a:rPr lang="en-US" sz="3931">
                <a:solidFill>
                  <a:srgbClr val="000000"/>
                </a:solidFill>
                <a:latin typeface="Cardo Bold"/>
              </a:rPr>
              <a:t>Significant Learning Opportunity</a:t>
            </a:r>
          </a:p>
        </p:txBody>
      </p:sp>
      <p:sp>
        <p:nvSpPr>
          <p:cNvPr name="TextBox 17" id="17"/>
          <p:cNvSpPr txBox="true"/>
          <p:nvPr/>
        </p:nvSpPr>
        <p:spPr>
          <a:xfrm rot="0">
            <a:off x="5992112" y="8878970"/>
            <a:ext cx="6303776" cy="365760"/>
          </a:xfrm>
          <a:prstGeom prst="rect">
            <a:avLst/>
          </a:prstGeom>
        </p:spPr>
        <p:txBody>
          <a:bodyPr anchor="t" rtlCol="false" tIns="0" lIns="0" bIns="0" rIns="0">
            <a:spAutoFit/>
          </a:bodyPr>
          <a:lstStyle/>
          <a:p>
            <a:pPr algn="ctr">
              <a:lnSpc>
                <a:spcPts val="2940"/>
              </a:lnSpc>
            </a:pPr>
            <a:r>
              <a:rPr lang="en-US" sz="2100">
                <a:solidFill>
                  <a:srgbClr val="000000"/>
                </a:solidFill>
                <a:latin typeface="Cardo Bold"/>
              </a:rPr>
              <a:t>The Advisor That Cares | advising.blog</a:t>
            </a:r>
          </a:p>
        </p:txBody>
      </p:sp>
      <p:sp>
        <p:nvSpPr>
          <p:cNvPr name="TextBox 18" id="18"/>
          <p:cNvSpPr txBox="true"/>
          <p:nvPr/>
        </p:nvSpPr>
        <p:spPr>
          <a:xfrm rot="0">
            <a:off x="1028700" y="8869445"/>
            <a:ext cx="2278428" cy="365760"/>
          </a:xfrm>
          <a:prstGeom prst="rect">
            <a:avLst/>
          </a:prstGeom>
        </p:spPr>
        <p:txBody>
          <a:bodyPr anchor="t" rtlCol="false" tIns="0" lIns="0" bIns="0" rIns="0">
            <a:spAutoFit/>
          </a:bodyPr>
          <a:lstStyle/>
          <a:p>
            <a:pPr>
              <a:lnSpc>
                <a:spcPts val="2940"/>
              </a:lnSpc>
            </a:pPr>
            <a:r>
              <a:rPr lang="en-US" sz="2100">
                <a:solidFill>
                  <a:srgbClr val="000000"/>
                </a:solidFill>
                <a:latin typeface="Cardo Bold"/>
              </a:rPr>
              <a:t>COVA + CSLE</a:t>
            </a:r>
          </a:p>
        </p:txBody>
      </p:sp>
      <p:sp>
        <p:nvSpPr>
          <p:cNvPr name="TextBox 19" id="19"/>
          <p:cNvSpPr txBox="true"/>
          <p:nvPr/>
        </p:nvSpPr>
        <p:spPr>
          <a:xfrm rot="0">
            <a:off x="14981938" y="8869445"/>
            <a:ext cx="2278428" cy="365760"/>
          </a:xfrm>
          <a:prstGeom prst="rect">
            <a:avLst/>
          </a:prstGeom>
        </p:spPr>
        <p:txBody>
          <a:bodyPr anchor="t" rtlCol="false" tIns="0" lIns="0" bIns="0" rIns="0">
            <a:spAutoFit/>
          </a:bodyPr>
          <a:lstStyle/>
          <a:p>
            <a:pPr algn="r">
              <a:lnSpc>
                <a:spcPts val="2940"/>
              </a:lnSpc>
            </a:pPr>
            <a:r>
              <a:rPr lang="en-US" sz="2100">
                <a:solidFill>
                  <a:srgbClr val="000000"/>
                </a:solidFill>
                <a:latin typeface="Cardo Bold"/>
              </a:rPr>
              <a:t>11</a:t>
            </a:r>
          </a:p>
        </p:txBody>
      </p:sp>
      <p:sp>
        <p:nvSpPr>
          <p:cNvPr name="TextBox 20" id="20"/>
          <p:cNvSpPr txBox="true"/>
          <p:nvPr/>
        </p:nvSpPr>
        <p:spPr>
          <a:xfrm rot="0">
            <a:off x="727203" y="2534230"/>
            <a:ext cx="8617325" cy="6023610"/>
          </a:xfrm>
          <a:prstGeom prst="rect">
            <a:avLst/>
          </a:prstGeom>
        </p:spPr>
        <p:txBody>
          <a:bodyPr anchor="t" rtlCol="false" tIns="0" lIns="0" bIns="0" rIns="0">
            <a:spAutoFit/>
          </a:bodyPr>
          <a:lstStyle/>
          <a:p>
            <a:pPr>
              <a:lnSpc>
                <a:spcPts val="4059"/>
              </a:lnSpc>
            </a:pPr>
            <a:r>
              <a:rPr lang="en-US" sz="2899">
                <a:solidFill>
                  <a:srgbClr val="000000"/>
                </a:solidFill>
                <a:latin typeface="Cardo"/>
              </a:rPr>
              <a:t>Recognizing that the advising relationship presents an authentic learning opportunity, a COVA approach ensures that learners remain in control as they develop overtime with the guidance of a trusted mentor. </a:t>
            </a:r>
          </a:p>
          <a:p>
            <a:pPr>
              <a:lnSpc>
                <a:spcPts val="4109"/>
              </a:lnSpc>
            </a:pPr>
          </a:p>
          <a:p>
            <a:pPr marL="604518" indent="-302259" lvl="1">
              <a:lnSpc>
                <a:spcPts val="3919"/>
              </a:lnSpc>
              <a:buFont typeface="Arial"/>
              <a:buChar char="•"/>
            </a:pPr>
            <a:r>
              <a:rPr lang="en-US" sz="2799">
                <a:solidFill>
                  <a:srgbClr val="000000"/>
                </a:solidFill>
                <a:latin typeface="Cardo"/>
              </a:rPr>
              <a:t>Learner onboarding presents an opportunity to create a significant learning environment (</a:t>
            </a:r>
            <a:r>
              <a:rPr lang="en-US" sz="2799">
                <a:solidFill>
                  <a:srgbClr val="000000"/>
                </a:solidFill>
                <a:latin typeface="Cardo"/>
              </a:rPr>
              <a:t>CSLE) for incoming students.</a:t>
            </a:r>
          </a:p>
          <a:p>
            <a:pPr>
              <a:lnSpc>
                <a:spcPts val="3919"/>
              </a:lnSpc>
            </a:pPr>
          </a:p>
          <a:p>
            <a:pPr marL="604518" indent="-302259" lvl="1">
              <a:lnSpc>
                <a:spcPts val="3919"/>
              </a:lnSpc>
              <a:buFont typeface="Arial"/>
              <a:buChar char="•"/>
            </a:pPr>
            <a:r>
              <a:rPr lang="en-US" sz="2799">
                <a:solidFill>
                  <a:srgbClr val="000000"/>
                </a:solidFill>
                <a:latin typeface="Cardo"/>
              </a:rPr>
              <a:t>A focus on learning outcomes through a COVA approach provides learners with freedom while showing the relevance of the information available.</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64CFF1"/>
        </a:solidFill>
      </p:bgPr>
    </p:bg>
    <p:spTree>
      <p:nvGrpSpPr>
        <p:cNvPr id="1" name=""/>
        <p:cNvGrpSpPr/>
        <p:nvPr/>
      </p:nvGrpSpPr>
      <p:grpSpPr>
        <a:xfrm>
          <a:off x="0" y="0"/>
          <a:ext cx="0" cy="0"/>
          <a:chOff x="0" y="0"/>
          <a:chExt cx="0" cy="0"/>
        </a:xfrm>
      </p:grpSpPr>
      <p:grpSp>
        <p:nvGrpSpPr>
          <p:cNvPr name="Group 2" id="2"/>
          <p:cNvGrpSpPr/>
          <p:nvPr/>
        </p:nvGrpSpPr>
        <p:grpSpPr>
          <a:xfrm rot="0">
            <a:off x="463308" y="561652"/>
            <a:ext cx="17361385" cy="9163696"/>
            <a:chOff x="0" y="0"/>
            <a:chExt cx="4572546" cy="2413484"/>
          </a:xfrm>
        </p:grpSpPr>
        <p:sp>
          <p:nvSpPr>
            <p:cNvPr name="Freeform 3" id="3"/>
            <p:cNvSpPr/>
            <p:nvPr/>
          </p:nvSpPr>
          <p:spPr>
            <a:xfrm flipH="false" flipV="false" rot="0">
              <a:off x="0" y="0"/>
              <a:ext cx="4572546" cy="2413484"/>
            </a:xfrm>
            <a:custGeom>
              <a:avLst/>
              <a:gdLst/>
              <a:ahLst/>
              <a:cxnLst/>
              <a:rect r="r" b="b" t="t" l="l"/>
              <a:pathLst>
                <a:path h="2413484" w="4572546">
                  <a:moveTo>
                    <a:pt x="8027" y="0"/>
                  </a:moveTo>
                  <a:lnTo>
                    <a:pt x="4564519" y="0"/>
                  </a:lnTo>
                  <a:cubicBezTo>
                    <a:pt x="4566648" y="0"/>
                    <a:pt x="4568689" y="846"/>
                    <a:pt x="4570195" y="2351"/>
                  </a:cubicBezTo>
                  <a:cubicBezTo>
                    <a:pt x="4571700" y="3856"/>
                    <a:pt x="4572546" y="5898"/>
                    <a:pt x="4572546" y="8027"/>
                  </a:cubicBezTo>
                  <a:lnTo>
                    <a:pt x="4572546" y="2405457"/>
                  </a:lnTo>
                  <a:cubicBezTo>
                    <a:pt x="4572546" y="2407586"/>
                    <a:pt x="4571700" y="2409628"/>
                    <a:pt x="4570195" y="2411133"/>
                  </a:cubicBezTo>
                  <a:cubicBezTo>
                    <a:pt x="4568689" y="2412638"/>
                    <a:pt x="4566648" y="2413484"/>
                    <a:pt x="4564519" y="2413484"/>
                  </a:cubicBezTo>
                  <a:lnTo>
                    <a:pt x="8027" y="2413484"/>
                  </a:lnTo>
                  <a:cubicBezTo>
                    <a:pt x="5898" y="2413484"/>
                    <a:pt x="3856" y="2412638"/>
                    <a:pt x="2351" y="2411133"/>
                  </a:cubicBezTo>
                  <a:cubicBezTo>
                    <a:pt x="846" y="2409628"/>
                    <a:pt x="0" y="2407586"/>
                    <a:pt x="0" y="2405457"/>
                  </a:cubicBezTo>
                  <a:lnTo>
                    <a:pt x="0" y="8027"/>
                  </a:lnTo>
                  <a:cubicBezTo>
                    <a:pt x="0" y="5898"/>
                    <a:pt x="846" y="3856"/>
                    <a:pt x="2351" y="2351"/>
                  </a:cubicBezTo>
                  <a:cubicBezTo>
                    <a:pt x="3856" y="846"/>
                    <a:pt x="5898" y="0"/>
                    <a:pt x="8027" y="0"/>
                  </a:cubicBezTo>
                  <a:close/>
                </a:path>
              </a:pathLst>
            </a:custGeom>
            <a:solidFill>
              <a:srgbClr val="E9F7FF"/>
            </a:solidFill>
            <a:ln w="38100" cap="sq">
              <a:solidFill>
                <a:srgbClr val="64CFF1"/>
              </a:solidFill>
              <a:prstDash val="solid"/>
              <a:miter/>
            </a:ln>
          </p:spPr>
        </p:sp>
        <p:sp>
          <p:nvSpPr>
            <p:cNvPr name="TextBox 4" id="4"/>
            <p:cNvSpPr txBox="true"/>
            <p:nvPr/>
          </p:nvSpPr>
          <p:spPr>
            <a:xfrm>
              <a:off x="0" y="-38100"/>
              <a:ext cx="4572546" cy="2451584"/>
            </a:xfrm>
            <a:prstGeom prst="rect">
              <a:avLst/>
            </a:prstGeom>
          </p:spPr>
          <p:txBody>
            <a:bodyPr anchor="ctr" rtlCol="false" tIns="50800" lIns="50800" bIns="50800" rIns="50800"/>
            <a:lstStyle/>
            <a:p>
              <a:pPr algn="ctr">
                <a:lnSpc>
                  <a:spcPts val="2659"/>
                </a:lnSpc>
                <a:spcBef>
                  <a:spcPct val="0"/>
                </a:spcBef>
              </a:pPr>
            </a:p>
          </p:txBody>
        </p:sp>
      </p:grpSp>
      <p:grpSp>
        <p:nvGrpSpPr>
          <p:cNvPr name="Group 5" id="5"/>
          <p:cNvGrpSpPr/>
          <p:nvPr/>
        </p:nvGrpSpPr>
        <p:grpSpPr>
          <a:xfrm rot="0">
            <a:off x="1291738" y="1229911"/>
            <a:ext cx="6757500" cy="7252267"/>
            <a:chOff x="0" y="0"/>
            <a:chExt cx="1779753" cy="1910062"/>
          </a:xfrm>
        </p:grpSpPr>
        <p:sp>
          <p:nvSpPr>
            <p:cNvPr name="Freeform 6" id="6"/>
            <p:cNvSpPr/>
            <p:nvPr/>
          </p:nvSpPr>
          <p:spPr>
            <a:xfrm flipH="false" flipV="false" rot="0">
              <a:off x="0" y="0"/>
              <a:ext cx="1779753" cy="1910062"/>
            </a:xfrm>
            <a:custGeom>
              <a:avLst/>
              <a:gdLst/>
              <a:ahLst/>
              <a:cxnLst/>
              <a:rect r="r" b="b" t="t" l="l"/>
              <a:pathLst>
                <a:path h="1910062" w="1779753">
                  <a:moveTo>
                    <a:pt x="0" y="0"/>
                  </a:moveTo>
                  <a:lnTo>
                    <a:pt x="1779753" y="0"/>
                  </a:lnTo>
                  <a:lnTo>
                    <a:pt x="1779753" y="1910062"/>
                  </a:lnTo>
                  <a:lnTo>
                    <a:pt x="0" y="1910062"/>
                  </a:lnTo>
                  <a:close/>
                </a:path>
              </a:pathLst>
            </a:custGeom>
            <a:solidFill>
              <a:srgbClr val="FFFFFF"/>
            </a:solidFill>
            <a:ln cap="sq">
              <a:noFill/>
              <a:prstDash val="solid"/>
              <a:miter/>
            </a:ln>
          </p:spPr>
        </p:sp>
        <p:sp>
          <p:nvSpPr>
            <p:cNvPr name="TextBox 7" id="7"/>
            <p:cNvSpPr txBox="true"/>
            <p:nvPr/>
          </p:nvSpPr>
          <p:spPr>
            <a:xfrm>
              <a:off x="0" y="-38100"/>
              <a:ext cx="1779753" cy="1948162"/>
            </a:xfrm>
            <a:prstGeom prst="rect">
              <a:avLst/>
            </a:prstGeom>
          </p:spPr>
          <p:txBody>
            <a:bodyPr anchor="ctr" rtlCol="false" tIns="50800" lIns="50800" bIns="50800" rIns="50800"/>
            <a:lstStyle/>
            <a:p>
              <a:pPr algn="ctr">
                <a:lnSpc>
                  <a:spcPts val="2659"/>
                </a:lnSpc>
                <a:spcBef>
                  <a:spcPct val="0"/>
                </a:spcBef>
              </a:pPr>
            </a:p>
          </p:txBody>
        </p:sp>
      </p:grpSp>
      <p:grpSp>
        <p:nvGrpSpPr>
          <p:cNvPr name="Group 8" id="8"/>
          <p:cNvGrpSpPr/>
          <p:nvPr/>
        </p:nvGrpSpPr>
        <p:grpSpPr>
          <a:xfrm rot="0">
            <a:off x="1526250" y="1335168"/>
            <a:ext cx="6333955" cy="7022701"/>
            <a:chOff x="0" y="0"/>
            <a:chExt cx="8445273" cy="9363602"/>
          </a:xfrm>
        </p:grpSpPr>
        <p:pic>
          <p:nvPicPr>
            <p:cNvPr name="Picture 9" id="9"/>
            <p:cNvPicPr>
              <a:picLocks noChangeAspect="true"/>
            </p:cNvPicPr>
            <p:nvPr/>
          </p:nvPicPr>
          <p:blipFill>
            <a:blip r:embed="rId2"/>
            <a:srcRect l="26238" t="0" r="13670" b="0"/>
            <a:stretch>
              <a:fillRect/>
            </a:stretch>
          </p:blipFill>
          <p:spPr>
            <a:xfrm flipH="false" flipV="false">
              <a:off x="0" y="0"/>
              <a:ext cx="8445273" cy="9363602"/>
            </a:xfrm>
            <a:prstGeom prst="rect">
              <a:avLst/>
            </a:prstGeom>
          </p:spPr>
        </p:pic>
      </p:grpSp>
      <p:grpSp>
        <p:nvGrpSpPr>
          <p:cNvPr name="Group 10" id="10"/>
          <p:cNvGrpSpPr/>
          <p:nvPr/>
        </p:nvGrpSpPr>
        <p:grpSpPr>
          <a:xfrm rot="0">
            <a:off x="8533167" y="1133958"/>
            <a:ext cx="10425075" cy="1067442"/>
            <a:chOff x="0" y="0"/>
            <a:chExt cx="2745699" cy="281137"/>
          </a:xfrm>
        </p:grpSpPr>
        <p:sp>
          <p:nvSpPr>
            <p:cNvPr name="Freeform 11" id="11"/>
            <p:cNvSpPr/>
            <p:nvPr/>
          </p:nvSpPr>
          <p:spPr>
            <a:xfrm flipH="false" flipV="false" rot="0">
              <a:off x="0" y="0"/>
              <a:ext cx="2745699" cy="281137"/>
            </a:xfrm>
            <a:custGeom>
              <a:avLst/>
              <a:gdLst/>
              <a:ahLst/>
              <a:cxnLst/>
              <a:rect r="r" b="b" t="t" l="l"/>
              <a:pathLst>
                <a:path h="281137" w="2745699">
                  <a:moveTo>
                    <a:pt x="13367" y="0"/>
                  </a:moveTo>
                  <a:lnTo>
                    <a:pt x="2732332" y="0"/>
                  </a:lnTo>
                  <a:cubicBezTo>
                    <a:pt x="2739714" y="0"/>
                    <a:pt x="2745699" y="5985"/>
                    <a:pt x="2745699" y="13367"/>
                  </a:cubicBezTo>
                  <a:lnTo>
                    <a:pt x="2745699" y="267770"/>
                  </a:lnTo>
                  <a:cubicBezTo>
                    <a:pt x="2745699" y="275152"/>
                    <a:pt x="2739714" y="281137"/>
                    <a:pt x="2732332" y="281137"/>
                  </a:cubicBezTo>
                  <a:lnTo>
                    <a:pt x="13367" y="281137"/>
                  </a:lnTo>
                  <a:cubicBezTo>
                    <a:pt x="5985" y="281137"/>
                    <a:pt x="0" y="275152"/>
                    <a:pt x="0" y="267770"/>
                  </a:cubicBezTo>
                  <a:lnTo>
                    <a:pt x="0" y="13367"/>
                  </a:lnTo>
                  <a:cubicBezTo>
                    <a:pt x="0" y="5985"/>
                    <a:pt x="5985" y="0"/>
                    <a:pt x="13367" y="0"/>
                  </a:cubicBezTo>
                  <a:close/>
                </a:path>
              </a:pathLst>
            </a:custGeom>
            <a:solidFill>
              <a:srgbClr val="FFFFFF"/>
            </a:solidFill>
            <a:ln w="38100" cap="sq">
              <a:solidFill>
                <a:srgbClr val="78DBAE"/>
              </a:solidFill>
              <a:prstDash val="solid"/>
              <a:miter/>
            </a:ln>
          </p:spPr>
        </p:sp>
        <p:sp>
          <p:nvSpPr>
            <p:cNvPr name="TextBox 12" id="12"/>
            <p:cNvSpPr txBox="true"/>
            <p:nvPr/>
          </p:nvSpPr>
          <p:spPr>
            <a:xfrm>
              <a:off x="0" y="-38100"/>
              <a:ext cx="2745699" cy="319237"/>
            </a:xfrm>
            <a:prstGeom prst="rect">
              <a:avLst/>
            </a:prstGeom>
          </p:spPr>
          <p:txBody>
            <a:bodyPr anchor="ctr" rtlCol="false" tIns="50800" lIns="50800" bIns="50800" rIns="50800"/>
            <a:lstStyle/>
            <a:p>
              <a:pPr algn="ctr">
                <a:lnSpc>
                  <a:spcPts val="2659"/>
                </a:lnSpc>
                <a:spcBef>
                  <a:spcPct val="0"/>
                </a:spcBef>
              </a:pPr>
            </a:p>
          </p:txBody>
        </p:sp>
      </p:grpSp>
      <p:grpSp>
        <p:nvGrpSpPr>
          <p:cNvPr name="Group 13" id="13"/>
          <p:cNvGrpSpPr/>
          <p:nvPr/>
        </p:nvGrpSpPr>
        <p:grpSpPr>
          <a:xfrm rot="0">
            <a:off x="-2408957" y="8659759"/>
            <a:ext cx="21884247" cy="842281"/>
            <a:chOff x="0" y="0"/>
            <a:chExt cx="5763752" cy="221835"/>
          </a:xfrm>
        </p:grpSpPr>
        <p:sp>
          <p:nvSpPr>
            <p:cNvPr name="Freeform 14" id="14"/>
            <p:cNvSpPr/>
            <p:nvPr/>
          </p:nvSpPr>
          <p:spPr>
            <a:xfrm flipH="false" flipV="false" rot="0">
              <a:off x="0" y="0"/>
              <a:ext cx="5763752" cy="221835"/>
            </a:xfrm>
            <a:custGeom>
              <a:avLst/>
              <a:gdLst/>
              <a:ahLst/>
              <a:cxnLst/>
              <a:rect r="r" b="b" t="t" l="l"/>
              <a:pathLst>
                <a:path h="221835" w="5763752">
                  <a:moveTo>
                    <a:pt x="6368" y="0"/>
                  </a:moveTo>
                  <a:lnTo>
                    <a:pt x="5757385" y="0"/>
                  </a:lnTo>
                  <a:cubicBezTo>
                    <a:pt x="5760901" y="0"/>
                    <a:pt x="5763752" y="2851"/>
                    <a:pt x="5763752" y="6368"/>
                  </a:cubicBezTo>
                  <a:lnTo>
                    <a:pt x="5763752" y="215468"/>
                  </a:lnTo>
                  <a:cubicBezTo>
                    <a:pt x="5763752" y="217156"/>
                    <a:pt x="5763082" y="218776"/>
                    <a:pt x="5761887" y="219970"/>
                  </a:cubicBezTo>
                  <a:cubicBezTo>
                    <a:pt x="5760693" y="221164"/>
                    <a:pt x="5759074" y="221835"/>
                    <a:pt x="5757385" y="221835"/>
                  </a:cubicBezTo>
                  <a:lnTo>
                    <a:pt x="6368" y="221835"/>
                  </a:lnTo>
                  <a:cubicBezTo>
                    <a:pt x="2851" y="221835"/>
                    <a:pt x="0" y="218984"/>
                    <a:pt x="0" y="215468"/>
                  </a:cubicBezTo>
                  <a:lnTo>
                    <a:pt x="0" y="6368"/>
                  </a:lnTo>
                  <a:cubicBezTo>
                    <a:pt x="0" y="2851"/>
                    <a:pt x="2851" y="0"/>
                    <a:pt x="6368" y="0"/>
                  </a:cubicBezTo>
                  <a:close/>
                </a:path>
              </a:pathLst>
            </a:custGeom>
            <a:solidFill>
              <a:srgbClr val="FFFFFF"/>
            </a:solidFill>
            <a:ln w="38100" cap="sq">
              <a:solidFill>
                <a:srgbClr val="78DBAE"/>
              </a:solidFill>
              <a:prstDash val="solid"/>
              <a:miter/>
            </a:ln>
          </p:spPr>
        </p:sp>
        <p:sp>
          <p:nvSpPr>
            <p:cNvPr name="TextBox 15" id="15"/>
            <p:cNvSpPr txBox="true"/>
            <p:nvPr/>
          </p:nvSpPr>
          <p:spPr>
            <a:xfrm>
              <a:off x="0" y="-38100"/>
              <a:ext cx="5763752" cy="259935"/>
            </a:xfrm>
            <a:prstGeom prst="rect">
              <a:avLst/>
            </a:prstGeom>
          </p:spPr>
          <p:txBody>
            <a:bodyPr anchor="ctr" rtlCol="false" tIns="50800" lIns="50800" bIns="50800" rIns="50800"/>
            <a:lstStyle/>
            <a:p>
              <a:pPr algn="ctr">
                <a:lnSpc>
                  <a:spcPts val="2659"/>
                </a:lnSpc>
                <a:spcBef>
                  <a:spcPct val="0"/>
                </a:spcBef>
              </a:pPr>
            </a:p>
          </p:txBody>
        </p:sp>
      </p:grpSp>
      <p:sp>
        <p:nvSpPr>
          <p:cNvPr name="TextBox 16" id="16"/>
          <p:cNvSpPr txBox="true"/>
          <p:nvPr/>
        </p:nvSpPr>
        <p:spPr>
          <a:xfrm rot="0">
            <a:off x="8533167" y="1194719"/>
            <a:ext cx="9291525" cy="754150"/>
          </a:xfrm>
          <a:prstGeom prst="rect">
            <a:avLst/>
          </a:prstGeom>
        </p:spPr>
        <p:txBody>
          <a:bodyPr anchor="t" rtlCol="false" tIns="0" lIns="0" bIns="0" rIns="0">
            <a:spAutoFit/>
          </a:bodyPr>
          <a:lstStyle/>
          <a:p>
            <a:pPr algn="ctr">
              <a:lnSpc>
                <a:spcPts val="6207"/>
              </a:lnSpc>
            </a:pPr>
            <a:r>
              <a:rPr lang="en-US" sz="4434">
                <a:solidFill>
                  <a:srgbClr val="000000"/>
                </a:solidFill>
                <a:latin typeface="Cinzel Bold"/>
              </a:rPr>
              <a:t>Roles and Relationships</a:t>
            </a:r>
          </a:p>
        </p:txBody>
      </p:sp>
      <p:sp>
        <p:nvSpPr>
          <p:cNvPr name="TextBox 17" id="17"/>
          <p:cNvSpPr txBox="true"/>
          <p:nvPr/>
        </p:nvSpPr>
        <p:spPr>
          <a:xfrm rot="0">
            <a:off x="5992112" y="8878970"/>
            <a:ext cx="6303776" cy="365760"/>
          </a:xfrm>
          <a:prstGeom prst="rect">
            <a:avLst/>
          </a:prstGeom>
        </p:spPr>
        <p:txBody>
          <a:bodyPr anchor="t" rtlCol="false" tIns="0" lIns="0" bIns="0" rIns="0">
            <a:spAutoFit/>
          </a:bodyPr>
          <a:lstStyle/>
          <a:p>
            <a:pPr algn="ctr">
              <a:lnSpc>
                <a:spcPts val="2940"/>
              </a:lnSpc>
            </a:pPr>
            <a:r>
              <a:rPr lang="en-US" sz="2100">
                <a:solidFill>
                  <a:srgbClr val="000000"/>
                </a:solidFill>
                <a:latin typeface="Cardo Bold"/>
              </a:rPr>
              <a:t>The Advisor That Cares | advising.blog</a:t>
            </a:r>
          </a:p>
        </p:txBody>
      </p:sp>
      <p:sp>
        <p:nvSpPr>
          <p:cNvPr name="TextBox 18" id="18"/>
          <p:cNvSpPr txBox="true"/>
          <p:nvPr/>
        </p:nvSpPr>
        <p:spPr>
          <a:xfrm rot="0">
            <a:off x="1028700" y="8869445"/>
            <a:ext cx="2278428" cy="365760"/>
          </a:xfrm>
          <a:prstGeom prst="rect">
            <a:avLst/>
          </a:prstGeom>
        </p:spPr>
        <p:txBody>
          <a:bodyPr anchor="t" rtlCol="false" tIns="0" lIns="0" bIns="0" rIns="0">
            <a:spAutoFit/>
          </a:bodyPr>
          <a:lstStyle/>
          <a:p>
            <a:pPr>
              <a:lnSpc>
                <a:spcPts val="2940"/>
              </a:lnSpc>
            </a:pPr>
            <a:r>
              <a:rPr lang="en-US" sz="2100">
                <a:solidFill>
                  <a:srgbClr val="000000"/>
                </a:solidFill>
                <a:latin typeface="Cardo Bold"/>
              </a:rPr>
              <a:t>COVA + CSLE</a:t>
            </a:r>
          </a:p>
        </p:txBody>
      </p:sp>
      <p:sp>
        <p:nvSpPr>
          <p:cNvPr name="TextBox 19" id="19"/>
          <p:cNvSpPr txBox="true"/>
          <p:nvPr/>
        </p:nvSpPr>
        <p:spPr>
          <a:xfrm rot="0">
            <a:off x="14981938" y="8869445"/>
            <a:ext cx="2278428" cy="365760"/>
          </a:xfrm>
          <a:prstGeom prst="rect">
            <a:avLst/>
          </a:prstGeom>
        </p:spPr>
        <p:txBody>
          <a:bodyPr anchor="t" rtlCol="false" tIns="0" lIns="0" bIns="0" rIns="0">
            <a:spAutoFit/>
          </a:bodyPr>
          <a:lstStyle/>
          <a:p>
            <a:pPr algn="r">
              <a:lnSpc>
                <a:spcPts val="2940"/>
              </a:lnSpc>
            </a:pPr>
            <a:r>
              <a:rPr lang="en-US" sz="2100">
                <a:solidFill>
                  <a:srgbClr val="000000"/>
                </a:solidFill>
                <a:latin typeface="Cardo Bold"/>
              </a:rPr>
              <a:t>12</a:t>
            </a:r>
          </a:p>
        </p:txBody>
      </p:sp>
      <p:sp>
        <p:nvSpPr>
          <p:cNvPr name="TextBox 20" id="20"/>
          <p:cNvSpPr txBox="true"/>
          <p:nvPr/>
        </p:nvSpPr>
        <p:spPr>
          <a:xfrm rot="0">
            <a:off x="8533167" y="2577312"/>
            <a:ext cx="9102123" cy="5904865"/>
          </a:xfrm>
          <a:prstGeom prst="rect">
            <a:avLst/>
          </a:prstGeom>
        </p:spPr>
        <p:txBody>
          <a:bodyPr anchor="t" rtlCol="false" tIns="0" lIns="0" bIns="0" rIns="0">
            <a:spAutoFit/>
          </a:bodyPr>
          <a:lstStyle/>
          <a:p>
            <a:pPr marL="539749" indent="-269875" lvl="1">
              <a:lnSpc>
                <a:spcPts val="3499"/>
              </a:lnSpc>
              <a:buFont typeface="Arial"/>
              <a:buChar char="•"/>
            </a:pPr>
            <a:r>
              <a:rPr lang="en-US" sz="2499">
                <a:solidFill>
                  <a:srgbClr val="000000"/>
                </a:solidFill>
                <a:latin typeface="Cardo Bold"/>
              </a:rPr>
              <a:t>Advisors Role: </a:t>
            </a:r>
            <a:r>
              <a:rPr lang="en-US" sz="2499">
                <a:solidFill>
                  <a:srgbClr val="000000"/>
                </a:solidFill>
                <a:latin typeface="Cardo"/>
              </a:rPr>
              <a:t>an advisor’s role is to facilitate communication and help learners define meaning throughout their education. Advisors equip students with information, policy, and procedure.</a:t>
            </a:r>
          </a:p>
          <a:p>
            <a:pPr>
              <a:lnSpc>
                <a:spcPts val="3499"/>
              </a:lnSpc>
            </a:pPr>
          </a:p>
          <a:p>
            <a:pPr marL="539749" indent="-269875" lvl="1">
              <a:lnSpc>
                <a:spcPts val="3499"/>
              </a:lnSpc>
              <a:buFont typeface="Arial"/>
              <a:buChar char="•"/>
            </a:pPr>
            <a:r>
              <a:rPr lang="en-US" sz="2499">
                <a:solidFill>
                  <a:srgbClr val="000000"/>
                </a:solidFill>
                <a:latin typeface="Cardo Bold"/>
              </a:rPr>
              <a:t>Advisees Roles</a:t>
            </a:r>
            <a:r>
              <a:rPr lang="en-US" sz="2499">
                <a:solidFill>
                  <a:srgbClr val="000000"/>
                </a:solidFill>
                <a:latin typeface="Cardo Bold"/>
              </a:rPr>
              <a:t>: </a:t>
            </a:r>
            <a:r>
              <a:rPr lang="en-US" sz="2499">
                <a:solidFill>
                  <a:srgbClr val="000000"/>
                </a:solidFill>
                <a:latin typeface="Cardo"/>
              </a:rPr>
              <a:t>a learners role is to embrace the learning opportunity that college provides and take ever increasing responsibility for their path to degree completion.</a:t>
            </a:r>
          </a:p>
          <a:p>
            <a:pPr>
              <a:lnSpc>
                <a:spcPts val="3537"/>
              </a:lnSpc>
            </a:pPr>
          </a:p>
          <a:p>
            <a:pPr>
              <a:lnSpc>
                <a:spcPts val="3919"/>
              </a:lnSpc>
            </a:pPr>
            <a:r>
              <a:rPr lang="en-US" sz="2799">
                <a:solidFill>
                  <a:srgbClr val="000000"/>
                </a:solidFill>
                <a:latin typeface="Cardo"/>
              </a:rPr>
              <a:t>By extending the advising relationship beyond synchronous meetings advisor and advisee can have more in-depth discussions that guide students toward their goals and clarify their paths which fortifies the advising relationship.</a:t>
            </a:r>
          </a:p>
        </p:txBody>
      </p:sp>
    </p:spTree>
  </p:cSld>
  <p:clrMapOvr>
    <a:masterClrMapping/>
  </p:clrMapOvr>
</p:sld>
</file>

<file path=ppt/slides/slide13.xml><?xml version="1.0" encoding="utf-8"?>
<p:sld xmlns:p="http://schemas.openxmlformats.org/presentationml/2006/main" xmlns:a="http://schemas.openxmlformats.org/drawingml/2006/main">
  <p:cSld>
    <p:bg>
      <p:bgPr>
        <a:solidFill>
          <a:srgbClr val="64CFF1"/>
        </a:solidFill>
      </p:bgPr>
    </p:bg>
    <p:spTree>
      <p:nvGrpSpPr>
        <p:cNvPr id="1" name=""/>
        <p:cNvGrpSpPr/>
        <p:nvPr/>
      </p:nvGrpSpPr>
      <p:grpSpPr>
        <a:xfrm>
          <a:off x="0" y="0"/>
          <a:ext cx="0" cy="0"/>
          <a:chOff x="0" y="0"/>
          <a:chExt cx="0" cy="0"/>
        </a:xfrm>
      </p:grpSpPr>
      <p:grpSp>
        <p:nvGrpSpPr>
          <p:cNvPr name="Group 2" id="2"/>
          <p:cNvGrpSpPr/>
          <p:nvPr/>
        </p:nvGrpSpPr>
        <p:grpSpPr>
          <a:xfrm rot="0">
            <a:off x="463308" y="561652"/>
            <a:ext cx="17361385" cy="9163696"/>
            <a:chOff x="0" y="0"/>
            <a:chExt cx="4572546" cy="2413484"/>
          </a:xfrm>
        </p:grpSpPr>
        <p:sp>
          <p:nvSpPr>
            <p:cNvPr name="Freeform 3" id="3"/>
            <p:cNvSpPr/>
            <p:nvPr/>
          </p:nvSpPr>
          <p:spPr>
            <a:xfrm flipH="false" flipV="false" rot="0">
              <a:off x="0" y="0"/>
              <a:ext cx="4572546" cy="2413484"/>
            </a:xfrm>
            <a:custGeom>
              <a:avLst/>
              <a:gdLst/>
              <a:ahLst/>
              <a:cxnLst/>
              <a:rect r="r" b="b" t="t" l="l"/>
              <a:pathLst>
                <a:path h="2413484" w="4572546">
                  <a:moveTo>
                    <a:pt x="8027" y="0"/>
                  </a:moveTo>
                  <a:lnTo>
                    <a:pt x="4564519" y="0"/>
                  </a:lnTo>
                  <a:cubicBezTo>
                    <a:pt x="4566648" y="0"/>
                    <a:pt x="4568689" y="846"/>
                    <a:pt x="4570195" y="2351"/>
                  </a:cubicBezTo>
                  <a:cubicBezTo>
                    <a:pt x="4571700" y="3856"/>
                    <a:pt x="4572546" y="5898"/>
                    <a:pt x="4572546" y="8027"/>
                  </a:cubicBezTo>
                  <a:lnTo>
                    <a:pt x="4572546" y="2405457"/>
                  </a:lnTo>
                  <a:cubicBezTo>
                    <a:pt x="4572546" y="2407586"/>
                    <a:pt x="4571700" y="2409628"/>
                    <a:pt x="4570195" y="2411133"/>
                  </a:cubicBezTo>
                  <a:cubicBezTo>
                    <a:pt x="4568689" y="2412638"/>
                    <a:pt x="4566648" y="2413484"/>
                    <a:pt x="4564519" y="2413484"/>
                  </a:cubicBezTo>
                  <a:lnTo>
                    <a:pt x="8027" y="2413484"/>
                  </a:lnTo>
                  <a:cubicBezTo>
                    <a:pt x="5898" y="2413484"/>
                    <a:pt x="3856" y="2412638"/>
                    <a:pt x="2351" y="2411133"/>
                  </a:cubicBezTo>
                  <a:cubicBezTo>
                    <a:pt x="846" y="2409628"/>
                    <a:pt x="0" y="2407586"/>
                    <a:pt x="0" y="2405457"/>
                  </a:cubicBezTo>
                  <a:lnTo>
                    <a:pt x="0" y="8027"/>
                  </a:lnTo>
                  <a:cubicBezTo>
                    <a:pt x="0" y="5898"/>
                    <a:pt x="846" y="3856"/>
                    <a:pt x="2351" y="2351"/>
                  </a:cubicBezTo>
                  <a:cubicBezTo>
                    <a:pt x="3856" y="846"/>
                    <a:pt x="5898" y="0"/>
                    <a:pt x="8027" y="0"/>
                  </a:cubicBezTo>
                  <a:close/>
                </a:path>
              </a:pathLst>
            </a:custGeom>
            <a:solidFill>
              <a:srgbClr val="E9F7FF"/>
            </a:solidFill>
            <a:ln w="38100" cap="sq">
              <a:solidFill>
                <a:srgbClr val="5B93DD"/>
              </a:solidFill>
              <a:prstDash val="solid"/>
              <a:miter/>
            </a:ln>
          </p:spPr>
        </p:sp>
        <p:sp>
          <p:nvSpPr>
            <p:cNvPr name="TextBox 4" id="4"/>
            <p:cNvSpPr txBox="true"/>
            <p:nvPr/>
          </p:nvSpPr>
          <p:spPr>
            <a:xfrm>
              <a:off x="0" y="-38100"/>
              <a:ext cx="4572546" cy="2451584"/>
            </a:xfrm>
            <a:prstGeom prst="rect">
              <a:avLst/>
            </a:prstGeom>
          </p:spPr>
          <p:txBody>
            <a:bodyPr anchor="ctr" rtlCol="false" tIns="50800" lIns="50800" bIns="50800" rIns="50800"/>
            <a:lstStyle/>
            <a:p>
              <a:pPr algn="ctr">
                <a:lnSpc>
                  <a:spcPts val="2659"/>
                </a:lnSpc>
                <a:spcBef>
                  <a:spcPct val="0"/>
                </a:spcBef>
              </a:pPr>
            </a:p>
          </p:txBody>
        </p:sp>
      </p:grpSp>
      <p:grpSp>
        <p:nvGrpSpPr>
          <p:cNvPr name="Group 5" id="5"/>
          <p:cNvGrpSpPr/>
          <p:nvPr/>
        </p:nvGrpSpPr>
        <p:grpSpPr>
          <a:xfrm rot="0">
            <a:off x="-670242" y="1169251"/>
            <a:ext cx="11816037" cy="1067442"/>
            <a:chOff x="0" y="0"/>
            <a:chExt cx="3112043" cy="281137"/>
          </a:xfrm>
        </p:grpSpPr>
        <p:sp>
          <p:nvSpPr>
            <p:cNvPr name="Freeform 6" id="6"/>
            <p:cNvSpPr/>
            <p:nvPr/>
          </p:nvSpPr>
          <p:spPr>
            <a:xfrm flipH="false" flipV="false" rot="0">
              <a:off x="0" y="0"/>
              <a:ext cx="3112043" cy="281137"/>
            </a:xfrm>
            <a:custGeom>
              <a:avLst/>
              <a:gdLst/>
              <a:ahLst/>
              <a:cxnLst/>
              <a:rect r="r" b="b" t="t" l="l"/>
              <a:pathLst>
                <a:path h="281137" w="3112043">
                  <a:moveTo>
                    <a:pt x="11794" y="0"/>
                  </a:moveTo>
                  <a:lnTo>
                    <a:pt x="3100249" y="0"/>
                  </a:lnTo>
                  <a:cubicBezTo>
                    <a:pt x="3106762" y="0"/>
                    <a:pt x="3112043" y="5280"/>
                    <a:pt x="3112043" y="11794"/>
                  </a:cubicBezTo>
                  <a:lnTo>
                    <a:pt x="3112043" y="269343"/>
                  </a:lnTo>
                  <a:cubicBezTo>
                    <a:pt x="3112043" y="272471"/>
                    <a:pt x="3110800" y="275471"/>
                    <a:pt x="3108588" y="277683"/>
                  </a:cubicBezTo>
                  <a:cubicBezTo>
                    <a:pt x="3106377" y="279895"/>
                    <a:pt x="3103377" y="281137"/>
                    <a:pt x="3100249" y="281137"/>
                  </a:cubicBezTo>
                  <a:lnTo>
                    <a:pt x="11794" y="281137"/>
                  </a:lnTo>
                  <a:cubicBezTo>
                    <a:pt x="5280" y="281137"/>
                    <a:pt x="0" y="275857"/>
                    <a:pt x="0" y="269343"/>
                  </a:cubicBezTo>
                  <a:lnTo>
                    <a:pt x="0" y="11794"/>
                  </a:lnTo>
                  <a:cubicBezTo>
                    <a:pt x="0" y="5280"/>
                    <a:pt x="5280" y="0"/>
                    <a:pt x="11794" y="0"/>
                  </a:cubicBezTo>
                  <a:close/>
                </a:path>
              </a:pathLst>
            </a:custGeom>
            <a:solidFill>
              <a:srgbClr val="FFFFFF"/>
            </a:solidFill>
            <a:ln w="38100" cap="sq">
              <a:solidFill>
                <a:srgbClr val="78DBAE"/>
              </a:solidFill>
              <a:prstDash val="solid"/>
              <a:miter/>
            </a:ln>
          </p:spPr>
        </p:sp>
        <p:sp>
          <p:nvSpPr>
            <p:cNvPr name="TextBox 7" id="7"/>
            <p:cNvSpPr txBox="true"/>
            <p:nvPr/>
          </p:nvSpPr>
          <p:spPr>
            <a:xfrm>
              <a:off x="0" y="-38100"/>
              <a:ext cx="3112043" cy="319237"/>
            </a:xfrm>
            <a:prstGeom prst="rect">
              <a:avLst/>
            </a:prstGeom>
          </p:spPr>
          <p:txBody>
            <a:bodyPr anchor="ctr" rtlCol="false" tIns="50800" lIns="50800" bIns="50800" rIns="50800"/>
            <a:lstStyle/>
            <a:p>
              <a:pPr algn="ctr">
                <a:lnSpc>
                  <a:spcPts val="2659"/>
                </a:lnSpc>
                <a:spcBef>
                  <a:spcPct val="0"/>
                </a:spcBef>
              </a:pPr>
            </a:p>
          </p:txBody>
        </p:sp>
      </p:grpSp>
      <p:grpSp>
        <p:nvGrpSpPr>
          <p:cNvPr name="Group 8" id="8"/>
          <p:cNvGrpSpPr/>
          <p:nvPr/>
        </p:nvGrpSpPr>
        <p:grpSpPr>
          <a:xfrm rot="0">
            <a:off x="-2408957" y="8659759"/>
            <a:ext cx="21884247" cy="842281"/>
            <a:chOff x="0" y="0"/>
            <a:chExt cx="5763752" cy="221835"/>
          </a:xfrm>
        </p:grpSpPr>
        <p:sp>
          <p:nvSpPr>
            <p:cNvPr name="Freeform 9" id="9"/>
            <p:cNvSpPr/>
            <p:nvPr/>
          </p:nvSpPr>
          <p:spPr>
            <a:xfrm flipH="false" flipV="false" rot="0">
              <a:off x="0" y="0"/>
              <a:ext cx="5763752" cy="221835"/>
            </a:xfrm>
            <a:custGeom>
              <a:avLst/>
              <a:gdLst/>
              <a:ahLst/>
              <a:cxnLst/>
              <a:rect r="r" b="b" t="t" l="l"/>
              <a:pathLst>
                <a:path h="221835" w="5763752">
                  <a:moveTo>
                    <a:pt x="6368" y="0"/>
                  </a:moveTo>
                  <a:lnTo>
                    <a:pt x="5757385" y="0"/>
                  </a:lnTo>
                  <a:cubicBezTo>
                    <a:pt x="5760901" y="0"/>
                    <a:pt x="5763752" y="2851"/>
                    <a:pt x="5763752" y="6368"/>
                  </a:cubicBezTo>
                  <a:lnTo>
                    <a:pt x="5763752" y="215468"/>
                  </a:lnTo>
                  <a:cubicBezTo>
                    <a:pt x="5763752" y="217156"/>
                    <a:pt x="5763082" y="218776"/>
                    <a:pt x="5761887" y="219970"/>
                  </a:cubicBezTo>
                  <a:cubicBezTo>
                    <a:pt x="5760693" y="221164"/>
                    <a:pt x="5759074" y="221835"/>
                    <a:pt x="5757385" y="221835"/>
                  </a:cubicBezTo>
                  <a:lnTo>
                    <a:pt x="6368" y="221835"/>
                  </a:lnTo>
                  <a:cubicBezTo>
                    <a:pt x="2851" y="221835"/>
                    <a:pt x="0" y="218984"/>
                    <a:pt x="0" y="215468"/>
                  </a:cubicBezTo>
                  <a:lnTo>
                    <a:pt x="0" y="6368"/>
                  </a:lnTo>
                  <a:cubicBezTo>
                    <a:pt x="0" y="2851"/>
                    <a:pt x="2851" y="0"/>
                    <a:pt x="6368" y="0"/>
                  </a:cubicBezTo>
                  <a:close/>
                </a:path>
              </a:pathLst>
            </a:custGeom>
            <a:solidFill>
              <a:srgbClr val="FFFFFF"/>
            </a:solidFill>
            <a:ln w="38100" cap="sq">
              <a:solidFill>
                <a:srgbClr val="B1EBCB"/>
              </a:solidFill>
              <a:prstDash val="solid"/>
              <a:miter/>
            </a:ln>
          </p:spPr>
        </p:sp>
        <p:sp>
          <p:nvSpPr>
            <p:cNvPr name="TextBox 10" id="10"/>
            <p:cNvSpPr txBox="true"/>
            <p:nvPr/>
          </p:nvSpPr>
          <p:spPr>
            <a:xfrm>
              <a:off x="0" y="-38100"/>
              <a:ext cx="5763752" cy="259935"/>
            </a:xfrm>
            <a:prstGeom prst="rect">
              <a:avLst/>
            </a:prstGeom>
          </p:spPr>
          <p:txBody>
            <a:bodyPr anchor="ctr" rtlCol="false" tIns="50800" lIns="50800" bIns="50800" rIns="50800"/>
            <a:lstStyle/>
            <a:p>
              <a:pPr algn="ctr">
                <a:lnSpc>
                  <a:spcPts val="2659"/>
                </a:lnSpc>
                <a:spcBef>
                  <a:spcPct val="0"/>
                </a:spcBef>
              </a:pPr>
            </a:p>
          </p:txBody>
        </p:sp>
      </p:grpSp>
      <p:sp>
        <p:nvSpPr>
          <p:cNvPr name="TextBox 11" id="11"/>
          <p:cNvSpPr txBox="true"/>
          <p:nvPr/>
        </p:nvSpPr>
        <p:spPr>
          <a:xfrm rot="0">
            <a:off x="463308" y="1079835"/>
            <a:ext cx="10821308" cy="1112926"/>
          </a:xfrm>
          <a:prstGeom prst="rect">
            <a:avLst/>
          </a:prstGeom>
        </p:spPr>
        <p:txBody>
          <a:bodyPr anchor="t" rtlCol="false" tIns="0" lIns="0" bIns="0" rIns="0">
            <a:spAutoFit/>
          </a:bodyPr>
          <a:lstStyle/>
          <a:p>
            <a:pPr algn="ctr">
              <a:lnSpc>
                <a:spcPts val="9007"/>
              </a:lnSpc>
            </a:pPr>
            <a:r>
              <a:rPr lang="en-US" sz="6434">
                <a:solidFill>
                  <a:srgbClr val="000000"/>
                </a:solidFill>
                <a:latin typeface="Cinzel Bold"/>
              </a:rPr>
              <a:t>Applying COVA + CSLE</a:t>
            </a:r>
          </a:p>
        </p:txBody>
      </p:sp>
      <p:sp>
        <p:nvSpPr>
          <p:cNvPr name="TextBox 12" id="12"/>
          <p:cNvSpPr txBox="true"/>
          <p:nvPr/>
        </p:nvSpPr>
        <p:spPr>
          <a:xfrm rot="0">
            <a:off x="5992112" y="8878970"/>
            <a:ext cx="6303776" cy="365760"/>
          </a:xfrm>
          <a:prstGeom prst="rect">
            <a:avLst/>
          </a:prstGeom>
        </p:spPr>
        <p:txBody>
          <a:bodyPr anchor="t" rtlCol="false" tIns="0" lIns="0" bIns="0" rIns="0">
            <a:spAutoFit/>
          </a:bodyPr>
          <a:lstStyle/>
          <a:p>
            <a:pPr algn="ctr">
              <a:lnSpc>
                <a:spcPts val="2940"/>
              </a:lnSpc>
            </a:pPr>
            <a:r>
              <a:rPr lang="en-US" sz="2100">
                <a:solidFill>
                  <a:srgbClr val="000000"/>
                </a:solidFill>
                <a:latin typeface="Cardo Bold"/>
              </a:rPr>
              <a:t>The Advisor That Cares | advising.blog</a:t>
            </a:r>
          </a:p>
        </p:txBody>
      </p:sp>
      <p:sp>
        <p:nvSpPr>
          <p:cNvPr name="TextBox 13" id="13"/>
          <p:cNvSpPr txBox="true"/>
          <p:nvPr/>
        </p:nvSpPr>
        <p:spPr>
          <a:xfrm rot="0">
            <a:off x="1028700" y="8869445"/>
            <a:ext cx="2278428" cy="365760"/>
          </a:xfrm>
          <a:prstGeom prst="rect">
            <a:avLst/>
          </a:prstGeom>
        </p:spPr>
        <p:txBody>
          <a:bodyPr anchor="t" rtlCol="false" tIns="0" lIns="0" bIns="0" rIns="0">
            <a:spAutoFit/>
          </a:bodyPr>
          <a:lstStyle/>
          <a:p>
            <a:pPr>
              <a:lnSpc>
                <a:spcPts val="2940"/>
              </a:lnSpc>
            </a:pPr>
            <a:r>
              <a:rPr lang="en-US" sz="2100">
                <a:solidFill>
                  <a:srgbClr val="000000"/>
                </a:solidFill>
                <a:latin typeface="Cardo Bold"/>
              </a:rPr>
              <a:t>COVA + CSLE</a:t>
            </a:r>
          </a:p>
        </p:txBody>
      </p:sp>
      <p:sp>
        <p:nvSpPr>
          <p:cNvPr name="TextBox 14" id="14"/>
          <p:cNvSpPr txBox="true"/>
          <p:nvPr/>
        </p:nvSpPr>
        <p:spPr>
          <a:xfrm rot="0">
            <a:off x="14981938" y="8869445"/>
            <a:ext cx="2278428" cy="365760"/>
          </a:xfrm>
          <a:prstGeom prst="rect">
            <a:avLst/>
          </a:prstGeom>
        </p:spPr>
        <p:txBody>
          <a:bodyPr anchor="t" rtlCol="false" tIns="0" lIns="0" bIns="0" rIns="0">
            <a:spAutoFit/>
          </a:bodyPr>
          <a:lstStyle/>
          <a:p>
            <a:pPr algn="r">
              <a:lnSpc>
                <a:spcPts val="2940"/>
              </a:lnSpc>
            </a:pPr>
            <a:r>
              <a:rPr lang="en-US" sz="2100">
                <a:solidFill>
                  <a:srgbClr val="000000"/>
                </a:solidFill>
                <a:latin typeface="Cardo Bold"/>
              </a:rPr>
              <a:t>13</a:t>
            </a:r>
          </a:p>
        </p:txBody>
      </p:sp>
      <p:grpSp>
        <p:nvGrpSpPr>
          <p:cNvPr name="Group 15" id="15"/>
          <p:cNvGrpSpPr/>
          <p:nvPr/>
        </p:nvGrpSpPr>
        <p:grpSpPr>
          <a:xfrm rot="0">
            <a:off x="2085264" y="2703419"/>
            <a:ext cx="3471990" cy="1636106"/>
            <a:chOff x="0" y="0"/>
            <a:chExt cx="853010" cy="401964"/>
          </a:xfrm>
        </p:grpSpPr>
        <p:sp>
          <p:nvSpPr>
            <p:cNvPr name="Freeform 16" id="16"/>
            <p:cNvSpPr/>
            <p:nvPr/>
          </p:nvSpPr>
          <p:spPr>
            <a:xfrm flipH="false" flipV="false" rot="0">
              <a:off x="0" y="0"/>
              <a:ext cx="853010" cy="401964"/>
            </a:xfrm>
            <a:custGeom>
              <a:avLst/>
              <a:gdLst/>
              <a:ahLst/>
              <a:cxnLst/>
              <a:rect r="r" b="b" t="t" l="l"/>
              <a:pathLst>
                <a:path h="401964" w="853010">
                  <a:moveTo>
                    <a:pt x="40137" y="0"/>
                  </a:moveTo>
                  <a:lnTo>
                    <a:pt x="812873" y="0"/>
                  </a:lnTo>
                  <a:cubicBezTo>
                    <a:pt x="823518" y="0"/>
                    <a:pt x="833727" y="4229"/>
                    <a:pt x="841254" y="11756"/>
                  </a:cubicBezTo>
                  <a:cubicBezTo>
                    <a:pt x="848781" y="19283"/>
                    <a:pt x="853010" y="29492"/>
                    <a:pt x="853010" y="40137"/>
                  </a:cubicBezTo>
                  <a:lnTo>
                    <a:pt x="853010" y="361827"/>
                  </a:lnTo>
                  <a:cubicBezTo>
                    <a:pt x="853010" y="372472"/>
                    <a:pt x="848781" y="382681"/>
                    <a:pt x="841254" y="390208"/>
                  </a:cubicBezTo>
                  <a:cubicBezTo>
                    <a:pt x="833727" y="397735"/>
                    <a:pt x="823518" y="401964"/>
                    <a:pt x="812873" y="401964"/>
                  </a:cubicBezTo>
                  <a:lnTo>
                    <a:pt x="40137" y="401964"/>
                  </a:lnTo>
                  <a:cubicBezTo>
                    <a:pt x="29492" y="401964"/>
                    <a:pt x="19283" y="397735"/>
                    <a:pt x="11756" y="390208"/>
                  </a:cubicBezTo>
                  <a:cubicBezTo>
                    <a:pt x="4229" y="382681"/>
                    <a:pt x="0" y="372472"/>
                    <a:pt x="0" y="361827"/>
                  </a:cubicBezTo>
                  <a:lnTo>
                    <a:pt x="0" y="40137"/>
                  </a:lnTo>
                  <a:cubicBezTo>
                    <a:pt x="0" y="29492"/>
                    <a:pt x="4229" y="19283"/>
                    <a:pt x="11756" y="11756"/>
                  </a:cubicBezTo>
                  <a:cubicBezTo>
                    <a:pt x="19283" y="4229"/>
                    <a:pt x="29492" y="0"/>
                    <a:pt x="40137" y="0"/>
                  </a:cubicBezTo>
                  <a:close/>
                </a:path>
              </a:pathLst>
            </a:custGeom>
            <a:solidFill>
              <a:srgbClr val="FFFFFF"/>
            </a:solidFill>
            <a:ln w="38100" cap="sq">
              <a:solidFill>
                <a:srgbClr val="90C6ED"/>
              </a:solidFill>
              <a:prstDash val="solid"/>
              <a:miter/>
            </a:ln>
          </p:spPr>
        </p:sp>
        <p:sp>
          <p:nvSpPr>
            <p:cNvPr name="TextBox 17" id="17"/>
            <p:cNvSpPr txBox="true"/>
            <p:nvPr/>
          </p:nvSpPr>
          <p:spPr>
            <a:xfrm>
              <a:off x="0" y="-38100"/>
              <a:ext cx="853010" cy="440064"/>
            </a:xfrm>
            <a:prstGeom prst="rect">
              <a:avLst/>
            </a:prstGeom>
          </p:spPr>
          <p:txBody>
            <a:bodyPr anchor="ctr" rtlCol="false" tIns="50800" lIns="50800" bIns="50800" rIns="50800"/>
            <a:lstStyle/>
            <a:p>
              <a:pPr algn="ctr">
                <a:lnSpc>
                  <a:spcPts val="2659"/>
                </a:lnSpc>
                <a:spcBef>
                  <a:spcPct val="0"/>
                </a:spcBef>
              </a:pPr>
            </a:p>
          </p:txBody>
        </p:sp>
      </p:grpSp>
      <p:sp>
        <p:nvSpPr>
          <p:cNvPr name="AutoShape 18" id="18"/>
          <p:cNvSpPr/>
          <p:nvPr/>
        </p:nvSpPr>
        <p:spPr>
          <a:xfrm>
            <a:off x="3821259" y="4339524"/>
            <a:ext cx="0" cy="856084"/>
          </a:xfrm>
          <a:prstGeom prst="line">
            <a:avLst/>
          </a:prstGeom>
          <a:ln cap="flat" w="38100">
            <a:solidFill>
              <a:srgbClr val="845741"/>
            </a:solidFill>
            <a:prstDash val="solid"/>
            <a:headEnd type="none" len="sm" w="sm"/>
            <a:tailEnd type="none" len="sm" w="sm"/>
          </a:ln>
        </p:spPr>
      </p:sp>
      <p:grpSp>
        <p:nvGrpSpPr>
          <p:cNvPr name="Group 19" id="19"/>
          <p:cNvGrpSpPr/>
          <p:nvPr/>
        </p:nvGrpSpPr>
        <p:grpSpPr>
          <a:xfrm rot="0">
            <a:off x="7367162" y="2703419"/>
            <a:ext cx="3471990" cy="1636106"/>
            <a:chOff x="0" y="0"/>
            <a:chExt cx="853010" cy="401964"/>
          </a:xfrm>
        </p:grpSpPr>
        <p:sp>
          <p:nvSpPr>
            <p:cNvPr name="Freeform 20" id="20"/>
            <p:cNvSpPr/>
            <p:nvPr/>
          </p:nvSpPr>
          <p:spPr>
            <a:xfrm flipH="false" flipV="false" rot="0">
              <a:off x="0" y="0"/>
              <a:ext cx="853010" cy="401964"/>
            </a:xfrm>
            <a:custGeom>
              <a:avLst/>
              <a:gdLst/>
              <a:ahLst/>
              <a:cxnLst/>
              <a:rect r="r" b="b" t="t" l="l"/>
              <a:pathLst>
                <a:path h="401964" w="853010">
                  <a:moveTo>
                    <a:pt x="40137" y="0"/>
                  </a:moveTo>
                  <a:lnTo>
                    <a:pt x="812873" y="0"/>
                  </a:lnTo>
                  <a:cubicBezTo>
                    <a:pt x="823518" y="0"/>
                    <a:pt x="833727" y="4229"/>
                    <a:pt x="841254" y="11756"/>
                  </a:cubicBezTo>
                  <a:cubicBezTo>
                    <a:pt x="848781" y="19283"/>
                    <a:pt x="853010" y="29492"/>
                    <a:pt x="853010" y="40137"/>
                  </a:cubicBezTo>
                  <a:lnTo>
                    <a:pt x="853010" y="361827"/>
                  </a:lnTo>
                  <a:cubicBezTo>
                    <a:pt x="853010" y="372472"/>
                    <a:pt x="848781" y="382681"/>
                    <a:pt x="841254" y="390208"/>
                  </a:cubicBezTo>
                  <a:cubicBezTo>
                    <a:pt x="833727" y="397735"/>
                    <a:pt x="823518" y="401964"/>
                    <a:pt x="812873" y="401964"/>
                  </a:cubicBezTo>
                  <a:lnTo>
                    <a:pt x="40137" y="401964"/>
                  </a:lnTo>
                  <a:cubicBezTo>
                    <a:pt x="29492" y="401964"/>
                    <a:pt x="19283" y="397735"/>
                    <a:pt x="11756" y="390208"/>
                  </a:cubicBezTo>
                  <a:cubicBezTo>
                    <a:pt x="4229" y="382681"/>
                    <a:pt x="0" y="372472"/>
                    <a:pt x="0" y="361827"/>
                  </a:cubicBezTo>
                  <a:lnTo>
                    <a:pt x="0" y="40137"/>
                  </a:lnTo>
                  <a:cubicBezTo>
                    <a:pt x="0" y="29492"/>
                    <a:pt x="4229" y="19283"/>
                    <a:pt x="11756" y="11756"/>
                  </a:cubicBezTo>
                  <a:cubicBezTo>
                    <a:pt x="19283" y="4229"/>
                    <a:pt x="29492" y="0"/>
                    <a:pt x="40137" y="0"/>
                  </a:cubicBezTo>
                  <a:close/>
                </a:path>
              </a:pathLst>
            </a:custGeom>
            <a:solidFill>
              <a:srgbClr val="FFFFFF"/>
            </a:solidFill>
            <a:ln w="38100" cap="sq">
              <a:solidFill>
                <a:srgbClr val="90C6ED"/>
              </a:solidFill>
              <a:prstDash val="solid"/>
              <a:miter/>
            </a:ln>
          </p:spPr>
        </p:sp>
        <p:sp>
          <p:nvSpPr>
            <p:cNvPr name="TextBox 21" id="21"/>
            <p:cNvSpPr txBox="true"/>
            <p:nvPr/>
          </p:nvSpPr>
          <p:spPr>
            <a:xfrm>
              <a:off x="0" y="-38100"/>
              <a:ext cx="853010" cy="440064"/>
            </a:xfrm>
            <a:prstGeom prst="rect">
              <a:avLst/>
            </a:prstGeom>
          </p:spPr>
          <p:txBody>
            <a:bodyPr anchor="ctr" rtlCol="false" tIns="50800" lIns="50800" bIns="50800" rIns="50800"/>
            <a:lstStyle/>
            <a:p>
              <a:pPr algn="ctr">
                <a:lnSpc>
                  <a:spcPts val="2659"/>
                </a:lnSpc>
                <a:spcBef>
                  <a:spcPct val="0"/>
                </a:spcBef>
              </a:pPr>
            </a:p>
          </p:txBody>
        </p:sp>
      </p:grpSp>
      <p:sp>
        <p:nvSpPr>
          <p:cNvPr name="AutoShape 22" id="22"/>
          <p:cNvSpPr/>
          <p:nvPr/>
        </p:nvSpPr>
        <p:spPr>
          <a:xfrm>
            <a:off x="9123578" y="4339524"/>
            <a:ext cx="0" cy="856084"/>
          </a:xfrm>
          <a:prstGeom prst="line">
            <a:avLst/>
          </a:prstGeom>
          <a:ln cap="flat" w="38100">
            <a:solidFill>
              <a:srgbClr val="845741"/>
            </a:solidFill>
            <a:prstDash val="solid"/>
            <a:headEnd type="none" len="sm" w="sm"/>
            <a:tailEnd type="none" len="sm" w="sm"/>
          </a:ln>
        </p:spPr>
      </p:sp>
      <p:grpSp>
        <p:nvGrpSpPr>
          <p:cNvPr name="Group 23" id="23"/>
          <p:cNvGrpSpPr/>
          <p:nvPr/>
        </p:nvGrpSpPr>
        <p:grpSpPr>
          <a:xfrm rot="0">
            <a:off x="12771589" y="2703419"/>
            <a:ext cx="3471990" cy="1636106"/>
            <a:chOff x="0" y="0"/>
            <a:chExt cx="853010" cy="401964"/>
          </a:xfrm>
        </p:grpSpPr>
        <p:sp>
          <p:nvSpPr>
            <p:cNvPr name="Freeform 24" id="24"/>
            <p:cNvSpPr/>
            <p:nvPr/>
          </p:nvSpPr>
          <p:spPr>
            <a:xfrm flipH="false" flipV="false" rot="0">
              <a:off x="0" y="0"/>
              <a:ext cx="853010" cy="401964"/>
            </a:xfrm>
            <a:custGeom>
              <a:avLst/>
              <a:gdLst/>
              <a:ahLst/>
              <a:cxnLst/>
              <a:rect r="r" b="b" t="t" l="l"/>
              <a:pathLst>
                <a:path h="401964" w="853010">
                  <a:moveTo>
                    <a:pt x="40137" y="0"/>
                  </a:moveTo>
                  <a:lnTo>
                    <a:pt x="812873" y="0"/>
                  </a:lnTo>
                  <a:cubicBezTo>
                    <a:pt x="823518" y="0"/>
                    <a:pt x="833727" y="4229"/>
                    <a:pt x="841254" y="11756"/>
                  </a:cubicBezTo>
                  <a:cubicBezTo>
                    <a:pt x="848781" y="19283"/>
                    <a:pt x="853010" y="29492"/>
                    <a:pt x="853010" y="40137"/>
                  </a:cubicBezTo>
                  <a:lnTo>
                    <a:pt x="853010" y="361827"/>
                  </a:lnTo>
                  <a:cubicBezTo>
                    <a:pt x="853010" y="372472"/>
                    <a:pt x="848781" y="382681"/>
                    <a:pt x="841254" y="390208"/>
                  </a:cubicBezTo>
                  <a:cubicBezTo>
                    <a:pt x="833727" y="397735"/>
                    <a:pt x="823518" y="401964"/>
                    <a:pt x="812873" y="401964"/>
                  </a:cubicBezTo>
                  <a:lnTo>
                    <a:pt x="40137" y="401964"/>
                  </a:lnTo>
                  <a:cubicBezTo>
                    <a:pt x="29492" y="401964"/>
                    <a:pt x="19283" y="397735"/>
                    <a:pt x="11756" y="390208"/>
                  </a:cubicBezTo>
                  <a:cubicBezTo>
                    <a:pt x="4229" y="382681"/>
                    <a:pt x="0" y="372472"/>
                    <a:pt x="0" y="361827"/>
                  </a:cubicBezTo>
                  <a:lnTo>
                    <a:pt x="0" y="40137"/>
                  </a:lnTo>
                  <a:cubicBezTo>
                    <a:pt x="0" y="29492"/>
                    <a:pt x="4229" y="19283"/>
                    <a:pt x="11756" y="11756"/>
                  </a:cubicBezTo>
                  <a:cubicBezTo>
                    <a:pt x="19283" y="4229"/>
                    <a:pt x="29492" y="0"/>
                    <a:pt x="40137" y="0"/>
                  </a:cubicBezTo>
                  <a:close/>
                </a:path>
              </a:pathLst>
            </a:custGeom>
            <a:solidFill>
              <a:srgbClr val="FFFFFF"/>
            </a:solidFill>
            <a:ln w="38100" cap="sq">
              <a:solidFill>
                <a:srgbClr val="90C6ED"/>
              </a:solidFill>
              <a:prstDash val="solid"/>
              <a:miter/>
            </a:ln>
          </p:spPr>
        </p:sp>
        <p:sp>
          <p:nvSpPr>
            <p:cNvPr name="TextBox 25" id="25"/>
            <p:cNvSpPr txBox="true"/>
            <p:nvPr/>
          </p:nvSpPr>
          <p:spPr>
            <a:xfrm>
              <a:off x="0" y="-38100"/>
              <a:ext cx="853010" cy="440064"/>
            </a:xfrm>
            <a:prstGeom prst="rect">
              <a:avLst/>
            </a:prstGeom>
          </p:spPr>
          <p:txBody>
            <a:bodyPr anchor="ctr" rtlCol="false" tIns="50800" lIns="50800" bIns="50800" rIns="50800"/>
            <a:lstStyle/>
            <a:p>
              <a:pPr algn="ctr">
                <a:lnSpc>
                  <a:spcPts val="2659"/>
                </a:lnSpc>
                <a:spcBef>
                  <a:spcPct val="0"/>
                </a:spcBef>
              </a:pPr>
            </a:p>
          </p:txBody>
        </p:sp>
      </p:grpSp>
      <p:sp>
        <p:nvSpPr>
          <p:cNvPr name="TextBox 26" id="26"/>
          <p:cNvSpPr txBox="true"/>
          <p:nvPr/>
        </p:nvSpPr>
        <p:spPr>
          <a:xfrm rot="0">
            <a:off x="12869728" y="2914981"/>
            <a:ext cx="3316556" cy="1163365"/>
          </a:xfrm>
          <a:prstGeom prst="rect">
            <a:avLst/>
          </a:prstGeom>
        </p:spPr>
        <p:txBody>
          <a:bodyPr anchor="t" rtlCol="false" tIns="0" lIns="0" bIns="0" rIns="0">
            <a:spAutoFit/>
          </a:bodyPr>
          <a:lstStyle/>
          <a:p>
            <a:pPr algn="ctr" marL="0" indent="0" lvl="0">
              <a:lnSpc>
                <a:spcPts val="4652"/>
              </a:lnSpc>
              <a:spcBef>
                <a:spcPct val="0"/>
              </a:spcBef>
            </a:pPr>
            <a:r>
              <a:rPr lang="en-US" sz="3323" strike="noStrike" u="none">
                <a:solidFill>
                  <a:srgbClr val="000000"/>
                </a:solidFill>
                <a:latin typeface="Cardo Bold"/>
              </a:rPr>
              <a:t>Professional Learning</a:t>
            </a:r>
          </a:p>
        </p:txBody>
      </p:sp>
      <p:sp>
        <p:nvSpPr>
          <p:cNvPr name="TextBox 27" id="27"/>
          <p:cNvSpPr txBox="true"/>
          <p:nvPr/>
        </p:nvSpPr>
        <p:spPr>
          <a:xfrm rot="0">
            <a:off x="2144674" y="2914981"/>
            <a:ext cx="3312326" cy="1163365"/>
          </a:xfrm>
          <a:prstGeom prst="rect">
            <a:avLst/>
          </a:prstGeom>
        </p:spPr>
        <p:txBody>
          <a:bodyPr anchor="t" rtlCol="false" tIns="0" lIns="0" bIns="0" rIns="0">
            <a:spAutoFit/>
          </a:bodyPr>
          <a:lstStyle/>
          <a:p>
            <a:pPr algn="ctr">
              <a:lnSpc>
                <a:spcPts val="4652"/>
              </a:lnSpc>
            </a:pPr>
            <a:r>
              <a:rPr lang="en-US" sz="3323">
                <a:solidFill>
                  <a:srgbClr val="000000"/>
                </a:solidFill>
                <a:latin typeface="Cardo Bold"/>
              </a:rPr>
              <a:t>Innovation to Advising</a:t>
            </a:r>
          </a:p>
        </p:txBody>
      </p:sp>
      <p:sp>
        <p:nvSpPr>
          <p:cNvPr name="TextBox 28" id="28"/>
          <p:cNvSpPr txBox="true"/>
          <p:nvPr/>
        </p:nvSpPr>
        <p:spPr>
          <a:xfrm rot="0">
            <a:off x="7465300" y="2914981"/>
            <a:ext cx="3316556" cy="1163365"/>
          </a:xfrm>
          <a:prstGeom prst="rect">
            <a:avLst/>
          </a:prstGeom>
        </p:spPr>
        <p:txBody>
          <a:bodyPr anchor="t" rtlCol="false" tIns="0" lIns="0" bIns="0" rIns="0">
            <a:spAutoFit/>
          </a:bodyPr>
          <a:lstStyle/>
          <a:p>
            <a:pPr algn="ctr" marL="0" indent="0" lvl="0">
              <a:lnSpc>
                <a:spcPts val="4652"/>
              </a:lnSpc>
              <a:spcBef>
                <a:spcPct val="0"/>
              </a:spcBef>
            </a:pPr>
            <a:r>
              <a:rPr lang="en-US" sz="3323" strike="noStrike" u="none">
                <a:solidFill>
                  <a:srgbClr val="000000"/>
                </a:solidFill>
                <a:latin typeface="Cardo Bold"/>
              </a:rPr>
              <a:t>Advising 101 Course Design</a:t>
            </a:r>
          </a:p>
        </p:txBody>
      </p:sp>
      <p:sp>
        <p:nvSpPr>
          <p:cNvPr name="AutoShape 29" id="29"/>
          <p:cNvSpPr/>
          <p:nvPr/>
        </p:nvSpPr>
        <p:spPr>
          <a:xfrm>
            <a:off x="14507584" y="4339524"/>
            <a:ext cx="0" cy="856084"/>
          </a:xfrm>
          <a:prstGeom prst="line">
            <a:avLst/>
          </a:prstGeom>
          <a:ln cap="flat" w="38100">
            <a:solidFill>
              <a:srgbClr val="845741"/>
            </a:solidFill>
            <a:prstDash val="solid"/>
            <a:headEnd type="none" len="sm" w="sm"/>
            <a:tailEnd type="none" len="sm" w="sm"/>
          </a:ln>
        </p:spPr>
      </p:sp>
      <p:grpSp>
        <p:nvGrpSpPr>
          <p:cNvPr name="Group 30" id="30"/>
          <p:cNvGrpSpPr/>
          <p:nvPr/>
        </p:nvGrpSpPr>
        <p:grpSpPr>
          <a:xfrm rot="0">
            <a:off x="1660222" y="5195608"/>
            <a:ext cx="4281231" cy="3250194"/>
            <a:chOff x="0" y="0"/>
            <a:chExt cx="1051827" cy="798518"/>
          </a:xfrm>
        </p:grpSpPr>
        <p:sp>
          <p:nvSpPr>
            <p:cNvPr name="Freeform 31" id="31"/>
            <p:cNvSpPr/>
            <p:nvPr/>
          </p:nvSpPr>
          <p:spPr>
            <a:xfrm flipH="false" flipV="false" rot="0">
              <a:off x="0" y="0"/>
              <a:ext cx="1051827" cy="798518"/>
            </a:xfrm>
            <a:custGeom>
              <a:avLst/>
              <a:gdLst/>
              <a:ahLst/>
              <a:cxnLst/>
              <a:rect r="r" b="b" t="t" l="l"/>
              <a:pathLst>
                <a:path h="798518" w="1051827">
                  <a:moveTo>
                    <a:pt x="32550" y="0"/>
                  </a:moveTo>
                  <a:lnTo>
                    <a:pt x="1019276" y="0"/>
                  </a:lnTo>
                  <a:cubicBezTo>
                    <a:pt x="1027909" y="0"/>
                    <a:pt x="1036189" y="3429"/>
                    <a:pt x="1042293" y="9534"/>
                  </a:cubicBezTo>
                  <a:cubicBezTo>
                    <a:pt x="1048397" y="15638"/>
                    <a:pt x="1051827" y="23917"/>
                    <a:pt x="1051827" y="32550"/>
                  </a:cubicBezTo>
                  <a:lnTo>
                    <a:pt x="1051827" y="765968"/>
                  </a:lnTo>
                  <a:cubicBezTo>
                    <a:pt x="1051827" y="783945"/>
                    <a:pt x="1037253" y="798518"/>
                    <a:pt x="1019276" y="798518"/>
                  </a:cubicBezTo>
                  <a:lnTo>
                    <a:pt x="32550" y="798518"/>
                  </a:lnTo>
                  <a:cubicBezTo>
                    <a:pt x="23917" y="798518"/>
                    <a:pt x="15638" y="795089"/>
                    <a:pt x="9534" y="788984"/>
                  </a:cubicBezTo>
                  <a:cubicBezTo>
                    <a:pt x="3429" y="782880"/>
                    <a:pt x="0" y="774601"/>
                    <a:pt x="0" y="765968"/>
                  </a:cubicBezTo>
                  <a:lnTo>
                    <a:pt x="0" y="32550"/>
                  </a:lnTo>
                  <a:cubicBezTo>
                    <a:pt x="0" y="23917"/>
                    <a:pt x="3429" y="15638"/>
                    <a:pt x="9534" y="9534"/>
                  </a:cubicBezTo>
                  <a:cubicBezTo>
                    <a:pt x="15638" y="3429"/>
                    <a:pt x="23917" y="0"/>
                    <a:pt x="32550" y="0"/>
                  </a:cubicBezTo>
                  <a:close/>
                </a:path>
              </a:pathLst>
            </a:custGeom>
            <a:solidFill>
              <a:srgbClr val="FFFFFF"/>
            </a:solidFill>
            <a:ln w="38100" cap="sq">
              <a:solidFill>
                <a:srgbClr val="90C6ED"/>
              </a:solidFill>
              <a:prstDash val="solid"/>
              <a:miter/>
            </a:ln>
          </p:spPr>
        </p:sp>
        <p:sp>
          <p:nvSpPr>
            <p:cNvPr name="TextBox 32" id="32"/>
            <p:cNvSpPr txBox="true"/>
            <p:nvPr/>
          </p:nvSpPr>
          <p:spPr>
            <a:xfrm>
              <a:off x="0" y="-38100"/>
              <a:ext cx="1051827" cy="836618"/>
            </a:xfrm>
            <a:prstGeom prst="rect">
              <a:avLst/>
            </a:prstGeom>
          </p:spPr>
          <p:txBody>
            <a:bodyPr anchor="ctr" rtlCol="false" tIns="50800" lIns="50800" bIns="50800" rIns="50800"/>
            <a:lstStyle/>
            <a:p>
              <a:pPr algn="ctr">
                <a:lnSpc>
                  <a:spcPts val="2659"/>
                </a:lnSpc>
                <a:spcBef>
                  <a:spcPct val="0"/>
                </a:spcBef>
              </a:pPr>
            </a:p>
          </p:txBody>
        </p:sp>
      </p:grpSp>
      <p:sp>
        <p:nvSpPr>
          <p:cNvPr name="TextBox 33" id="33"/>
          <p:cNvSpPr txBox="true"/>
          <p:nvPr/>
        </p:nvSpPr>
        <p:spPr>
          <a:xfrm rot="0">
            <a:off x="1761545" y="5499905"/>
            <a:ext cx="4003589" cy="2603500"/>
          </a:xfrm>
          <a:prstGeom prst="rect">
            <a:avLst/>
          </a:prstGeom>
        </p:spPr>
        <p:txBody>
          <a:bodyPr anchor="t" rtlCol="false" tIns="0" lIns="0" bIns="0" rIns="0">
            <a:spAutoFit/>
          </a:bodyPr>
          <a:lstStyle/>
          <a:p>
            <a:pPr algn="ctr">
              <a:lnSpc>
                <a:spcPts val="3499"/>
              </a:lnSpc>
            </a:pPr>
            <a:r>
              <a:rPr lang="en-US" sz="2499">
                <a:solidFill>
                  <a:srgbClr val="000000"/>
                </a:solidFill>
                <a:latin typeface="Cardo"/>
              </a:rPr>
              <a:t>Experience COVA through a personally curated advising resource that flips advising to create an authentic learning opportunity through self-service tips and information. </a:t>
            </a:r>
          </a:p>
        </p:txBody>
      </p:sp>
      <p:grpSp>
        <p:nvGrpSpPr>
          <p:cNvPr name="Group 34" id="34"/>
          <p:cNvGrpSpPr/>
          <p:nvPr/>
        </p:nvGrpSpPr>
        <p:grpSpPr>
          <a:xfrm rot="0">
            <a:off x="7003384" y="5195608"/>
            <a:ext cx="4281231" cy="3250194"/>
            <a:chOff x="0" y="0"/>
            <a:chExt cx="1051827" cy="798518"/>
          </a:xfrm>
        </p:grpSpPr>
        <p:sp>
          <p:nvSpPr>
            <p:cNvPr name="Freeform 35" id="35"/>
            <p:cNvSpPr/>
            <p:nvPr/>
          </p:nvSpPr>
          <p:spPr>
            <a:xfrm flipH="false" flipV="false" rot="0">
              <a:off x="0" y="0"/>
              <a:ext cx="1051827" cy="798518"/>
            </a:xfrm>
            <a:custGeom>
              <a:avLst/>
              <a:gdLst/>
              <a:ahLst/>
              <a:cxnLst/>
              <a:rect r="r" b="b" t="t" l="l"/>
              <a:pathLst>
                <a:path h="798518" w="1051827">
                  <a:moveTo>
                    <a:pt x="32550" y="0"/>
                  </a:moveTo>
                  <a:lnTo>
                    <a:pt x="1019276" y="0"/>
                  </a:lnTo>
                  <a:cubicBezTo>
                    <a:pt x="1027909" y="0"/>
                    <a:pt x="1036189" y="3429"/>
                    <a:pt x="1042293" y="9534"/>
                  </a:cubicBezTo>
                  <a:cubicBezTo>
                    <a:pt x="1048397" y="15638"/>
                    <a:pt x="1051827" y="23917"/>
                    <a:pt x="1051827" y="32550"/>
                  </a:cubicBezTo>
                  <a:lnTo>
                    <a:pt x="1051827" y="765968"/>
                  </a:lnTo>
                  <a:cubicBezTo>
                    <a:pt x="1051827" y="783945"/>
                    <a:pt x="1037253" y="798518"/>
                    <a:pt x="1019276" y="798518"/>
                  </a:cubicBezTo>
                  <a:lnTo>
                    <a:pt x="32550" y="798518"/>
                  </a:lnTo>
                  <a:cubicBezTo>
                    <a:pt x="23917" y="798518"/>
                    <a:pt x="15638" y="795089"/>
                    <a:pt x="9534" y="788984"/>
                  </a:cubicBezTo>
                  <a:cubicBezTo>
                    <a:pt x="3429" y="782880"/>
                    <a:pt x="0" y="774601"/>
                    <a:pt x="0" y="765968"/>
                  </a:cubicBezTo>
                  <a:lnTo>
                    <a:pt x="0" y="32550"/>
                  </a:lnTo>
                  <a:cubicBezTo>
                    <a:pt x="0" y="23917"/>
                    <a:pt x="3429" y="15638"/>
                    <a:pt x="9534" y="9534"/>
                  </a:cubicBezTo>
                  <a:cubicBezTo>
                    <a:pt x="15638" y="3429"/>
                    <a:pt x="23917" y="0"/>
                    <a:pt x="32550" y="0"/>
                  </a:cubicBezTo>
                  <a:close/>
                </a:path>
              </a:pathLst>
            </a:custGeom>
            <a:solidFill>
              <a:srgbClr val="FFFFFF"/>
            </a:solidFill>
            <a:ln w="38100" cap="sq">
              <a:solidFill>
                <a:srgbClr val="90C6ED"/>
              </a:solidFill>
              <a:prstDash val="solid"/>
              <a:miter/>
            </a:ln>
          </p:spPr>
        </p:sp>
        <p:sp>
          <p:nvSpPr>
            <p:cNvPr name="TextBox 36" id="36"/>
            <p:cNvSpPr txBox="true"/>
            <p:nvPr/>
          </p:nvSpPr>
          <p:spPr>
            <a:xfrm>
              <a:off x="0" y="-38100"/>
              <a:ext cx="1051827" cy="836618"/>
            </a:xfrm>
            <a:prstGeom prst="rect">
              <a:avLst/>
            </a:prstGeom>
          </p:spPr>
          <p:txBody>
            <a:bodyPr anchor="ctr" rtlCol="false" tIns="50800" lIns="50800" bIns="50800" rIns="50800"/>
            <a:lstStyle/>
            <a:p>
              <a:pPr algn="ctr">
                <a:lnSpc>
                  <a:spcPts val="2659"/>
                </a:lnSpc>
                <a:spcBef>
                  <a:spcPct val="0"/>
                </a:spcBef>
              </a:pPr>
            </a:p>
          </p:txBody>
        </p:sp>
      </p:grpSp>
      <p:grpSp>
        <p:nvGrpSpPr>
          <p:cNvPr name="Group 37" id="37"/>
          <p:cNvGrpSpPr/>
          <p:nvPr/>
        </p:nvGrpSpPr>
        <p:grpSpPr>
          <a:xfrm rot="0">
            <a:off x="12346547" y="5195608"/>
            <a:ext cx="4281231" cy="3250194"/>
            <a:chOff x="0" y="0"/>
            <a:chExt cx="1051827" cy="798518"/>
          </a:xfrm>
        </p:grpSpPr>
        <p:sp>
          <p:nvSpPr>
            <p:cNvPr name="Freeform 38" id="38"/>
            <p:cNvSpPr/>
            <p:nvPr/>
          </p:nvSpPr>
          <p:spPr>
            <a:xfrm flipH="false" flipV="false" rot="0">
              <a:off x="0" y="0"/>
              <a:ext cx="1051827" cy="798518"/>
            </a:xfrm>
            <a:custGeom>
              <a:avLst/>
              <a:gdLst/>
              <a:ahLst/>
              <a:cxnLst/>
              <a:rect r="r" b="b" t="t" l="l"/>
              <a:pathLst>
                <a:path h="798518" w="1051827">
                  <a:moveTo>
                    <a:pt x="32550" y="0"/>
                  </a:moveTo>
                  <a:lnTo>
                    <a:pt x="1019276" y="0"/>
                  </a:lnTo>
                  <a:cubicBezTo>
                    <a:pt x="1027909" y="0"/>
                    <a:pt x="1036189" y="3429"/>
                    <a:pt x="1042293" y="9534"/>
                  </a:cubicBezTo>
                  <a:cubicBezTo>
                    <a:pt x="1048397" y="15638"/>
                    <a:pt x="1051827" y="23917"/>
                    <a:pt x="1051827" y="32550"/>
                  </a:cubicBezTo>
                  <a:lnTo>
                    <a:pt x="1051827" y="765968"/>
                  </a:lnTo>
                  <a:cubicBezTo>
                    <a:pt x="1051827" y="783945"/>
                    <a:pt x="1037253" y="798518"/>
                    <a:pt x="1019276" y="798518"/>
                  </a:cubicBezTo>
                  <a:lnTo>
                    <a:pt x="32550" y="798518"/>
                  </a:lnTo>
                  <a:cubicBezTo>
                    <a:pt x="23917" y="798518"/>
                    <a:pt x="15638" y="795089"/>
                    <a:pt x="9534" y="788984"/>
                  </a:cubicBezTo>
                  <a:cubicBezTo>
                    <a:pt x="3429" y="782880"/>
                    <a:pt x="0" y="774601"/>
                    <a:pt x="0" y="765968"/>
                  </a:cubicBezTo>
                  <a:lnTo>
                    <a:pt x="0" y="32550"/>
                  </a:lnTo>
                  <a:cubicBezTo>
                    <a:pt x="0" y="23917"/>
                    <a:pt x="3429" y="15638"/>
                    <a:pt x="9534" y="9534"/>
                  </a:cubicBezTo>
                  <a:cubicBezTo>
                    <a:pt x="15638" y="3429"/>
                    <a:pt x="23917" y="0"/>
                    <a:pt x="32550" y="0"/>
                  </a:cubicBezTo>
                  <a:close/>
                </a:path>
              </a:pathLst>
            </a:custGeom>
            <a:solidFill>
              <a:srgbClr val="FFFFFF"/>
            </a:solidFill>
            <a:ln w="38100" cap="sq">
              <a:solidFill>
                <a:srgbClr val="90C6ED"/>
              </a:solidFill>
              <a:prstDash val="solid"/>
              <a:miter/>
            </a:ln>
          </p:spPr>
        </p:sp>
        <p:sp>
          <p:nvSpPr>
            <p:cNvPr name="TextBox 39" id="39"/>
            <p:cNvSpPr txBox="true"/>
            <p:nvPr/>
          </p:nvSpPr>
          <p:spPr>
            <a:xfrm>
              <a:off x="0" y="-38100"/>
              <a:ext cx="1051827" cy="836618"/>
            </a:xfrm>
            <a:prstGeom prst="rect">
              <a:avLst/>
            </a:prstGeom>
          </p:spPr>
          <p:txBody>
            <a:bodyPr anchor="ctr" rtlCol="false" tIns="50800" lIns="50800" bIns="50800" rIns="50800"/>
            <a:lstStyle/>
            <a:p>
              <a:pPr algn="ctr">
                <a:lnSpc>
                  <a:spcPts val="2659"/>
                </a:lnSpc>
                <a:spcBef>
                  <a:spcPct val="0"/>
                </a:spcBef>
              </a:pPr>
            </a:p>
          </p:txBody>
        </p:sp>
      </p:grpSp>
      <p:sp>
        <p:nvSpPr>
          <p:cNvPr name="TextBox 40" id="40"/>
          <p:cNvSpPr txBox="true"/>
          <p:nvPr/>
        </p:nvSpPr>
        <p:spPr>
          <a:xfrm rot="0">
            <a:off x="7142205" y="5500624"/>
            <a:ext cx="4003589" cy="2603500"/>
          </a:xfrm>
          <a:prstGeom prst="rect">
            <a:avLst/>
          </a:prstGeom>
        </p:spPr>
        <p:txBody>
          <a:bodyPr anchor="t" rtlCol="false" tIns="0" lIns="0" bIns="0" rIns="0">
            <a:spAutoFit/>
          </a:bodyPr>
          <a:lstStyle/>
          <a:p>
            <a:pPr algn="ctr">
              <a:lnSpc>
                <a:spcPts val="3499"/>
              </a:lnSpc>
            </a:pPr>
            <a:r>
              <a:rPr lang="en-US" sz="2499">
                <a:solidFill>
                  <a:srgbClr val="000000"/>
                </a:solidFill>
                <a:latin typeface="Cardo"/>
              </a:rPr>
              <a:t>Through deliberate instructional design an onboarding advising course gives learners choice, ownership, and voice as they explore orientation to LU.</a:t>
            </a:r>
          </a:p>
        </p:txBody>
      </p:sp>
      <p:sp>
        <p:nvSpPr>
          <p:cNvPr name="TextBox 41" id="41"/>
          <p:cNvSpPr txBox="true"/>
          <p:nvPr/>
        </p:nvSpPr>
        <p:spPr>
          <a:xfrm rot="0">
            <a:off x="12484766" y="5499905"/>
            <a:ext cx="4003589" cy="2603500"/>
          </a:xfrm>
          <a:prstGeom prst="rect">
            <a:avLst/>
          </a:prstGeom>
        </p:spPr>
        <p:txBody>
          <a:bodyPr anchor="t" rtlCol="false" tIns="0" lIns="0" bIns="0" rIns="0">
            <a:spAutoFit/>
          </a:bodyPr>
          <a:lstStyle/>
          <a:p>
            <a:pPr algn="ctr">
              <a:lnSpc>
                <a:spcPts val="3499"/>
              </a:lnSpc>
            </a:pPr>
            <a:r>
              <a:rPr lang="en-US" sz="2499">
                <a:solidFill>
                  <a:srgbClr val="000000"/>
                </a:solidFill>
                <a:latin typeface="Cardo"/>
              </a:rPr>
              <a:t>COVA + CSLE is utilized in professional development opportunities with thoughtful planning, active participation, repeated practice, and ongoing support. </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64CFF1"/>
        </a:solidFill>
      </p:bgPr>
    </p:bg>
    <p:spTree>
      <p:nvGrpSpPr>
        <p:cNvPr id="1" name=""/>
        <p:cNvGrpSpPr/>
        <p:nvPr/>
      </p:nvGrpSpPr>
      <p:grpSpPr>
        <a:xfrm>
          <a:off x="0" y="0"/>
          <a:ext cx="0" cy="0"/>
          <a:chOff x="0" y="0"/>
          <a:chExt cx="0" cy="0"/>
        </a:xfrm>
      </p:grpSpPr>
      <p:grpSp>
        <p:nvGrpSpPr>
          <p:cNvPr name="Group 2" id="2"/>
          <p:cNvGrpSpPr/>
          <p:nvPr/>
        </p:nvGrpSpPr>
        <p:grpSpPr>
          <a:xfrm rot="0">
            <a:off x="463308" y="561652"/>
            <a:ext cx="17361385" cy="9163696"/>
            <a:chOff x="0" y="0"/>
            <a:chExt cx="4572546" cy="2413484"/>
          </a:xfrm>
        </p:grpSpPr>
        <p:sp>
          <p:nvSpPr>
            <p:cNvPr name="Freeform 3" id="3"/>
            <p:cNvSpPr/>
            <p:nvPr/>
          </p:nvSpPr>
          <p:spPr>
            <a:xfrm flipH="false" flipV="false" rot="0">
              <a:off x="0" y="0"/>
              <a:ext cx="4572546" cy="2413484"/>
            </a:xfrm>
            <a:custGeom>
              <a:avLst/>
              <a:gdLst/>
              <a:ahLst/>
              <a:cxnLst/>
              <a:rect r="r" b="b" t="t" l="l"/>
              <a:pathLst>
                <a:path h="2413484" w="4572546">
                  <a:moveTo>
                    <a:pt x="8027" y="0"/>
                  </a:moveTo>
                  <a:lnTo>
                    <a:pt x="4564519" y="0"/>
                  </a:lnTo>
                  <a:cubicBezTo>
                    <a:pt x="4566648" y="0"/>
                    <a:pt x="4568689" y="846"/>
                    <a:pt x="4570195" y="2351"/>
                  </a:cubicBezTo>
                  <a:cubicBezTo>
                    <a:pt x="4571700" y="3856"/>
                    <a:pt x="4572546" y="5898"/>
                    <a:pt x="4572546" y="8027"/>
                  </a:cubicBezTo>
                  <a:lnTo>
                    <a:pt x="4572546" y="2405457"/>
                  </a:lnTo>
                  <a:cubicBezTo>
                    <a:pt x="4572546" y="2407586"/>
                    <a:pt x="4571700" y="2409628"/>
                    <a:pt x="4570195" y="2411133"/>
                  </a:cubicBezTo>
                  <a:cubicBezTo>
                    <a:pt x="4568689" y="2412638"/>
                    <a:pt x="4566648" y="2413484"/>
                    <a:pt x="4564519" y="2413484"/>
                  </a:cubicBezTo>
                  <a:lnTo>
                    <a:pt x="8027" y="2413484"/>
                  </a:lnTo>
                  <a:cubicBezTo>
                    <a:pt x="5898" y="2413484"/>
                    <a:pt x="3856" y="2412638"/>
                    <a:pt x="2351" y="2411133"/>
                  </a:cubicBezTo>
                  <a:cubicBezTo>
                    <a:pt x="846" y="2409628"/>
                    <a:pt x="0" y="2407586"/>
                    <a:pt x="0" y="2405457"/>
                  </a:cubicBezTo>
                  <a:lnTo>
                    <a:pt x="0" y="8027"/>
                  </a:lnTo>
                  <a:cubicBezTo>
                    <a:pt x="0" y="5898"/>
                    <a:pt x="846" y="3856"/>
                    <a:pt x="2351" y="2351"/>
                  </a:cubicBezTo>
                  <a:cubicBezTo>
                    <a:pt x="3856" y="846"/>
                    <a:pt x="5898" y="0"/>
                    <a:pt x="8027" y="0"/>
                  </a:cubicBezTo>
                  <a:close/>
                </a:path>
              </a:pathLst>
            </a:custGeom>
            <a:solidFill>
              <a:srgbClr val="E9F7FF"/>
            </a:solidFill>
            <a:ln w="38100" cap="sq">
              <a:solidFill>
                <a:srgbClr val="5B93DD"/>
              </a:solidFill>
              <a:prstDash val="solid"/>
              <a:miter/>
            </a:ln>
          </p:spPr>
        </p:sp>
        <p:sp>
          <p:nvSpPr>
            <p:cNvPr name="TextBox 4" id="4"/>
            <p:cNvSpPr txBox="true"/>
            <p:nvPr/>
          </p:nvSpPr>
          <p:spPr>
            <a:xfrm>
              <a:off x="0" y="-38100"/>
              <a:ext cx="4572546" cy="2451584"/>
            </a:xfrm>
            <a:prstGeom prst="rect">
              <a:avLst/>
            </a:prstGeom>
          </p:spPr>
          <p:txBody>
            <a:bodyPr anchor="ctr" rtlCol="false" tIns="50800" lIns="50800" bIns="50800" rIns="50800"/>
            <a:lstStyle/>
            <a:p>
              <a:pPr algn="ctr">
                <a:lnSpc>
                  <a:spcPts val="2659"/>
                </a:lnSpc>
                <a:spcBef>
                  <a:spcPct val="0"/>
                </a:spcBef>
              </a:pPr>
            </a:p>
          </p:txBody>
        </p:sp>
      </p:grpSp>
      <p:grpSp>
        <p:nvGrpSpPr>
          <p:cNvPr name="Group 5" id="5"/>
          <p:cNvGrpSpPr/>
          <p:nvPr/>
        </p:nvGrpSpPr>
        <p:grpSpPr>
          <a:xfrm rot="0">
            <a:off x="7110600" y="3075841"/>
            <a:ext cx="2756210" cy="2665100"/>
            <a:chOff x="0" y="0"/>
            <a:chExt cx="3674947" cy="3553466"/>
          </a:xfrm>
        </p:grpSpPr>
        <p:pic>
          <p:nvPicPr>
            <p:cNvPr name="Picture 6" id="6"/>
            <p:cNvPicPr>
              <a:picLocks noChangeAspect="true"/>
            </p:cNvPicPr>
            <p:nvPr/>
          </p:nvPicPr>
          <p:blipFill>
            <a:blip r:embed="rId2"/>
            <a:srcRect l="15484" t="0" r="15484" b="0"/>
            <a:stretch>
              <a:fillRect/>
            </a:stretch>
          </p:blipFill>
          <p:spPr>
            <a:xfrm flipH="false" flipV="false">
              <a:off x="0" y="0"/>
              <a:ext cx="3674947" cy="3553466"/>
            </a:xfrm>
            <a:prstGeom prst="rect">
              <a:avLst/>
            </a:prstGeom>
          </p:spPr>
        </p:pic>
      </p:grpSp>
      <p:grpSp>
        <p:nvGrpSpPr>
          <p:cNvPr name="Group 7" id="7"/>
          <p:cNvGrpSpPr/>
          <p:nvPr/>
        </p:nvGrpSpPr>
        <p:grpSpPr>
          <a:xfrm rot="0">
            <a:off x="-670242" y="1422019"/>
            <a:ext cx="13171200" cy="1067442"/>
            <a:chOff x="0" y="0"/>
            <a:chExt cx="3468958" cy="281137"/>
          </a:xfrm>
        </p:grpSpPr>
        <p:sp>
          <p:nvSpPr>
            <p:cNvPr name="Freeform 8" id="8"/>
            <p:cNvSpPr/>
            <p:nvPr/>
          </p:nvSpPr>
          <p:spPr>
            <a:xfrm flipH="false" flipV="false" rot="0">
              <a:off x="0" y="0"/>
              <a:ext cx="3468958" cy="281137"/>
            </a:xfrm>
            <a:custGeom>
              <a:avLst/>
              <a:gdLst/>
              <a:ahLst/>
              <a:cxnLst/>
              <a:rect r="r" b="b" t="t" l="l"/>
              <a:pathLst>
                <a:path h="281137" w="3468958">
                  <a:moveTo>
                    <a:pt x="10580" y="0"/>
                  </a:moveTo>
                  <a:lnTo>
                    <a:pt x="3458378" y="0"/>
                  </a:lnTo>
                  <a:cubicBezTo>
                    <a:pt x="3461184" y="0"/>
                    <a:pt x="3463875" y="1115"/>
                    <a:pt x="3465859" y="3099"/>
                  </a:cubicBezTo>
                  <a:cubicBezTo>
                    <a:pt x="3467843" y="5083"/>
                    <a:pt x="3468958" y="7774"/>
                    <a:pt x="3468958" y="10580"/>
                  </a:cubicBezTo>
                  <a:lnTo>
                    <a:pt x="3468958" y="270557"/>
                  </a:lnTo>
                  <a:cubicBezTo>
                    <a:pt x="3468958" y="273363"/>
                    <a:pt x="3467843" y="276054"/>
                    <a:pt x="3465859" y="278038"/>
                  </a:cubicBezTo>
                  <a:cubicBezTo>
                    <a:pt x="3463875" y="280022"/>
                    <a:pt x="3461184" y="281137"/>
                    <a:pt x="3458378" y="281137"/>
                  </a:cubicBezTo>
                  <a:lnTo>
                    <a:pt x="10580" y="281137"/>
                  </a:lnTo>
                  <a:cubicBezTo>
                    <a:pt x="7774" y="281137"/>
                    <a:pt x="5083" y="280022"/>
                    <a:pt x="3099" y="278038"/>
                  </a:cubicBezTo>
                  <a:cubicBezTo>
                    <a:pt x="1115" y="276054"/>
                    <a:pt x="0" y="273363"/>
                    <a:pt x="0" y="270557"/>
                  </a:cubicBezTo>
                  <a:lnTo>
                    <a:pt x="0" y="10580"/>
                  </a:lnTo>
                  <a:cubicBezTo>
                    <a:pt x="0" y="7774"/>
                    <a:pt x="1115" y="5083"/>
                    <a:pt x="3099" y="3099"/>
                  </a:cubicBezTo>
                  <a:cubicBezTo>
                    <a:pt x="5083" y="1115"/>
                    <a:pt x="7774" y="0"/>
                    <a:pt x="10580" y="0"/>
                  </a:cubicBezTo>
                  <a:close/>
                </a:path>
              </a:pathLst>
            </a:custGeom>
            <a:solidFill>
              <a:srgbClr val="FFFFFF"/>
            </a:solidFill>
            <a:ln w="38100" cap="sq">
              <a:solidFill>
                <a:srgbClr val="78DBAE"/>
              </a:solidFill>
              <a:prstDash val="solid"/>
              <a:miter/>
            </a:ln>
          </p:spPr>
        </p:sp>
        <p:sp>
          <p:nvSpPr>
            <p:cNvPr name="TextBox 9" id="9"/>
            <p:cNvSpPr txBox="true"/>
            <p:nvPr/>
          </p:nvSpPr>
          <p:spPr>
            <a:xfrm>
              <a:off x="0" y="-38100"/>
              <a:ext cx="3468958" cy="319237"/>
            </a:xfrm>
            <a:prstGeom prst="rect">
              <a:avLst/>
            </a:prstGeom>
          </p:spPr>
          <p:txBody>
            <a:bodyPr anchor="ctr" rtlCol="false" tIns="50800" lIns="50800" bIns="50800" rIns="50800"/>
            <a:lstStyle/>
            <a:p>
              <a:pPr algn="ctr">
                <a:lnSpc>
                  <a:spcPts val="2659"/>
                </a:lnSpc>
                <a:spcBef>
                  <a:spcPct val="0"/>
                </a:spcBef>
              </a:pPr>
            </a:p>
          </p:txBody>
        </p:sp>
      </p:grpSp>
      <p:grpSp>
        <p:nvGrpSpPr>
          <p:cNvPr name="Group 10" id="10"/>
          <p:cNvGrpSpPr/>
          <p:nvPr/>
        </p:nvGrpSpPr>
        <p:grpSpPr>
          <a:xfrm rot="0">
            <a:off x="-2408957" y="8659759"/>
            <a:ext cx="21884247" cy="842281"/>
            <a:chOff x="0" y="0"/>
            <a:chExt cx="5763752" cy="221835"/>
          </a:xfrm>
        </p:grpSpPr>
        <p:sp>
          <p:nvSpPr>
            <p:cNvPr name="Freeform 11" id="11"/>
            <p:cNvSpPr/>
            <p:nvPr/>
          </p:nvSpPr>
          <p:spPr>
            <a:xfrm flipH="false" flipV="false" rot="0">
              <a:off x="0" y="0"/>
              <a:ext cx="5763752" cy="221835"/>
            </a:xfrm>
            <a:custGeom>
              <a:avLst/>
              <a:gdLst/>
              <a:ahLst/>
              <a:cxnLst/>
              <a:rect r="r" b="b" t="t" l="l"/>
              <a:pathLst>
                <a:path h="221835" w="5763752">
                  <a:moveTo>
                    <a:pt x="6368" y="0"/>
                  </a:moveTo>
                  <a:lnTo>
                    <a:pt x="5757385" y="0"/>
                  </a:lnTo>
                  <a:cubicBezTo>
                    <a:pt x="5760901" y="0"/>
                    <a:pt x="5763752" y="2851"/>
                    <a:pt x="5763752" y="6368"/>
                  </a:cubicBezTo>
                  <a:lnTo>
                    <a:pt x="5763752" y="215468"/>
                  </a:lnTo>
                  <a:cubicBezTo>
                    <a:pt x="5763752" y="217156"/>
                    <a:pt x="5763082" y="218776"/>
                    <a:pt x="5761887" y="219970"/>
                  </a:cubicBezTo>
                  <a:cubicBezTo>
                    <a:pt x="5760693" y="221164"/>
                    <a:pt x="5759074" y="221835"/>
                    <a:pt x="5757385" y="221835"/>
                  </a:cubicBezTo>
                  <a:lnTo>
                    <a:pt x="6368" y="221835"/>
                  </a:lnTo>
                  <a:cubicBezTo>
                    <a:pt x="2851" y="221835"/>
                    <a:pt x="0" y="218984"/>
                    <a:pt x="0" y="215468"/>
                  </a:cubicBezTo>
                  <a:lnTo>
                    <a:pt x="0" y="6368"/>
                  </a:lnTo>
                  <a:cubicBezTo>
                    <a:pt x="0" y="2851"/>
                    <a:pt x="2851" y="0"/>
                    <a:pt x="6368" y="0"/>
                  </a:cubicBezTo>
                  <a:close/>
                </a:path>
              </a:pathLst>
            </a:custGeom>
            <a:solidFill>
              <a:srgbClr val="FFFFFF"/>
            </a:solidFill>
            <a:ln w="38100" cap="sq">
              <a:solidFill>
                <a:srgbClr val="B1EBCB"/>
              </a:solidFill>
              <a:prstDash val="solid"/>
              <a:miter/>
            </a:ln>
          </p:spPr>
        </p:sp>
        <p:sp>
          <p:nvSpPr>
            <p:cNvPr name="TextBox 12" id="12"/>
            <p:cNvSpPr txBox="true"/>
            <p:nvPr/>
          </p:nvSpPr>
          <p:spPr>
            <a:xfrm>
              <a:off x="0" y="-38100"/>
              <a:ext cx="5763752" cy="259935"/>
            </a:xfrm>
            <a:prstGeom prst="rect">
              <a:avLst/>
            </a:prstGeom>
          </p:spPr>
          <p:txBody>
            <a:bodyPr anchor="ctr" rtlCol="false" tIns="50800" lIns="50800" bIns="50800" rIns="50800"/>
            <a:lstStyle/>
            <a:p>
              <a:pPr algn="ctr">
                <a:lnSpc>
                  <a:spcPts val="2659"/>
                </a:lnSpc>
                <a:spcBef>
                  <a:spcPct val="0"/>
                </a:spcBef>
              </a:pPr>
            </a:p>
          </p:txBody>
        </p:sp>
      </p:grpSp>
      <p:grpSp>
        <p:nvGrpSpPr>
          <p:cNvPr name="Group 13" id="13"/>
          <p:cNvGrpSpPr/>
          <p:nvPr/>
        </p:nvGrpSpPr>
        <p:grpSpPr>
          <a:xfrm rot="0">
            <a:off x="1028700" y="3075841"/>
            <a:ext cx="5832218" cy="5330199"/>
            <a:chOff x="0" y="0"/>
            <a:chExt cx="1948264" cy="1780563"/>
          </a:xfrm>
        </p:grpSpPr>
        <p:sp>
          <p:nvSpPr>
            <p:cNvPr name="Freeform 14" id="14"/>
            <p:cNvSpPr/>
            <p:nvPr/>
          </p:nvSpPr>
          <p:spPr>
            <a:xfrm flipH="false" flipV="false" rot="0">
              <a:off x="0" y="0"/>
              <a:ext cx="1948264" cy="1780563"/>
            </a:xfrm>
            <a:custGeom>
              <a:avLst/>
              <a:gdLst/>
              <a:ahLst/>
              <a:cxnLst/>
              <a:rect r="r" b="b" t="t" l="l"/>
              <a:pathLst>
                <a:path h="1780563" w="1948264">
                  <a:moveTo>
                    <a:pt x="23894" y="0"/>
                  </a:moveTo>
                  <a:lnTo>
                    <a:pt x="1924370" y="0"/>
                  </a:lnTo>
                  <a:cubicBezTo>
                    <a:pt x="1930707" y="0"/>
                    <a:pt x="1936784" y="2517"/>
                    <a:pt x="1941265" y="6998"/>
                  </a:cubicBezTo>
                  <a:cubicBezTo>
                    <a:pt x="1945746" y="11479"/>
                    <a:pt x="1948264" y="17557"/>
                    <a:pt x="1948264" y="23894"/>
                  </a:cubicBezTo>
                  <a:lnTo>
                    <a:pt x="1948264" y="1756669"/>
                  </a:lnTo>
                  <a:cubicBezTo>
                    <a:pt x="1948264" y="1763006"/>
                    <a:pt x="1945746" y="1769084"/>
                    <a:pt x="1941265" y="1773565"/>
                  </a:cubicBezTo>
                  <a:cubicBezTo>
                    <a:pt x="1936784" y="1778046"/>
                    <a:pt x="1930707" y="1780563"/>
                    <a:pt x="1924370" y="1780563"/>
                  </a:cubicBezTo>
                  <a:lnTo>
                    <a:pt x="23894" y="1780563"/>
                  </a:lnTo>
                  <a:cubicBezTo>
                    <a:pt x="17557" y="1780563"/>
                    <a:pt x="11479" y="1778046"/>
                    <a:pt x="6998" y="1773565"/>
                  </a:cubicBezTo>
                  <a:cubicBezTo>
                    <a:pt x="2517" y="1769084"/>
                    <a:pt x="0" y="1763006"/>
                    <a:pt x="0" y="1756669"/>
                  </a:cubicBezTo>
                  <a:lnTo>
                    <a:pt x="0" y="23894"/>
                  </a:lnTo>
                  <a:cubicBezTo>
                    <a:pt x="0" y="17557"/>
                    <a:pt x="2517" y="11479"/>
                    <a:pt x="6998" y="6998"/>
                  </a:cubicBezTo>
                  <a:cubicBezTo>
                    <a:pt x="11479" y="2517"/>
                    <a:pt x="17557" y="0"/>
                    <a:pt x="23894" y="0"/>
                  </a:cubicBezTo>
                  <a:close/>
                </a:path>
              </a:pathLst>
            </a:custGeom>
            <a:solidFill>
              <a:srgbClr val="FFFFFF"/>
            </a:solidFill>
            <a:ln w="38100" cap="sq">
              <a:solidFill>
                <a:srgbClr val="90C6ED"/>
              </a:solidFill>
              <a:prstDash val="solid"/>
              <a:miter/>
            </a:ln>
          </p:spPr>
        </p:sp>
        <p:sp>
          <p:nvSpPr>
            <p:cNvPr name="TextBox 15" id="15"/>
            <p:cNvSpPr txBox="true"/>
            <p:nvPr/>
          </p:nvSpPr>
          <p:spPr>
            <a:xfrm>
              <a:off x="0" y="-38100"/>
              <a:ext cx="1948264" cy="1818663"/>
            </a:xfrm>
            <a:prstGeom prst="rect">
              <a:avLst/>
            </a:prstGeom>
          </p:spPr>
          <p:txBody>
            <a:bodyPr anchor="ctr" rtlCol="false" tIns="40052" lIns="40052" bIns="40052" rIns="40052"/>
            <a:lstStyle/>
            <a:p>
              <a:pPr algn="ctr">
                <a:lnSpc>
                  <a:spcPts val="2659"/>
                </a:lnSpc>
                <a:spcBef>
                  <a:spcPct val="0"/>
                </a:spcBef>
              </a:pPr>
            </a:p>
          </p:txBody>
        </p:sp>
      </p:grpSp>
      <p:grpSp>
        <p:nvGrpSpPr>
          <p:cNvPr name="Group 16" id="16"/>
          <p:cNvGrpSpPr/>
          <p:nvPr/>
        </p:nvGrpSpPr>
        <p:grpSpPr>
          <a:xfrm rot="0">
            <a:off x="10114461" y="3075841"/>
            <a:ext cx="7144839" cy="5330199"/>
            <a:chOff x="0" y="0"/>
            <a:chExt cx="9526452" cy="7106932"/>
          </a:xfrm>
        </p:grpSpPr>
        <p:pic>
          <p:nvPicPr>
            <p:cNvPr name="Picture 17" id="17"/>
            <p:cNvPicPr>
              <a:picLocks noChangeAspect="true"/>
            </p:cNvPicPr>
            <p:nvPr/>
          </p:nvPicPr>
          <p:blipFill>
            <a:blip r:embed="rId3"/>
            <a:srcRect l="32655" t="4559" r="18410" b="0"/>
            <a:stretch>
              <a:fillRect/>
            </a:stretch>
          </p:blipFill>
          <p:spPr>
            <a:xfrm flipH="false" flipV="false">
              <a:off x="0" y="0"/>
              <a:ext cx="9526452" cy="7106932"/>
            </a:xfrm>
            <a:prstGeom prst="rect">
              <a:avLst/>
            </a:prstGeom>
          </p:spPr>
        </p:pic>
      </p:grpSp>
      <p:grpSp>
        <p:nvGrpSpPr>
          <p:cNvPr name="Group 18" id="18"/>
          <p:cNvGrpSpPr/>
          <p:nvPr/>
        </p:nvGrpSpPr>
        <p:grpSpPr>
          <a:xfrm rot="0">
            <a:off x="7168846" y="5990616"/>
            <a:ext cx="2697965" cy="2415424"/>
            <a:chOff x="0" y="0"/>
            <a:chExt cx="3597286" cy="3220566"/>
          </a:xfrm>
        </p:grpSpPr>
        <p:pic>
          <p:nvPicPr>
            <p:cNvPr name="Picture 19" id="19"/>
            <p:cNvPicPr>
              <a:picLocks noChangeAspect="true"/>
            </p:cNvPicPr>
            <p:nvPr/>
          </p:nvPicPr>
          <p:blipFill>
            <a:blip r:embed="rId4"/>
            <a:srcRect l="0" t="4505" r="0" b="6973"/>
            <a:stretch>
              <a:fillRect/>
            </a:stretch>
          </p:blipFill>
          <p:spPr>
            <a:xfrm flipH="false" flipV="false">
              <a:off x="0" y="0"/>
              <a:ext cx="3597286" cy="3220566"/>
            </a:xfrm>
            <a:prstGeom prst="rect">
              <a:avLst/>
            </a:prstGeom>
          </p:spPr>
        </p:pic>
      </p:grpSp>
      <p:sp>
        <p:nvSpPr>
          <p:cNvPr name="TextBox 20" id="20"/>
          <p:cNvSpPr txBox="true"/>
          <p:nvPr/>
        </p:nvSpPr>
        <p:spPr>
          <a:xfrm rot="0">
            <a:off x="463308" y="1473255"/>
            <a:ext cx="12037650" cy="869720"/>
          </a:xfrm>
          <a:prstGeom prst="rect">
            <a:avLst/>
          </a:prstGeom>
        </p:spPr>
        <p:txBody>
          <a:bodyPr anchor="t" rtlCol="false" tIns="0" lIns="0" bIns="0" rIns="0">
            <a:spAutoFit/>
          </a:bodyPr>
          <a:lstStyle/>
          <a:p>
            <a:pPr algn="ctr" marL="0" indent="0" lvl="0">
              <a:lnSpc>
                <a:spcPts val="7187"/>
              </a:lnSpc>
              <a:spcBef>
                <a:spcPct val="0"/>
              </a:spcBef>
            </a:pPr>
            <a:r>
              <a:rPr lang="en-US" sz="5134" strike="noStrike" u="none">
                <a:solidFill>
                  <a:srgbClr val="000000"/>
                </a:solidFill>
                <a:latin typeface="Cinzel Bold"/>
              </a:rPr>
              <a:t>Using COVA to build A CSLE</a:t>
            </a:r>
          </a:p>
        </p:txBody>
      </p:sp>
      <p:sp>
        <p:nvSpPr>
          <p:cNvPr name="TextBox 21" id="21"/>
          <p:cNvSpPr txBox="true"/>
          <p:nvPr/>
        </p:nvSpPr>
        <p:spPr>
          <a:xfrm rot="0">
            <a:off x="5992112" y="8878970"/>
            <a:ext cx="6303776" cy="365760"/>
          </a:xfrm>
          <a:prstGeom prst="rect">
            <a:avLst/>
          </a:prstGeom>
        </p:spPr>
        <p:txBody>
          <a:bodyPr anchor="t" rtlCol="false" tIns="0" lIns="0" bIns="0" rIns="0">
            <a:spAutoFit/>
          </a:bodyPr>
          <a:lstStyle/>
          <a:p>
            <a:pPr algn="ctr">
              <a:lnSpc>
                <a:spcPts val="2940"/>
              </a:lnSpc>
            </a:pPr>
            <a:r>
              <a:rPr lang="en-US" sz="2100">
                <a:solidFill>
                  <a:srgbClr val="000000"/>
                </a:solidFill>
                <a:latin typeface="Cardo Bold"/>
              </a:rPr>
              <a:t>The Advisor That Cares | advising.blog</a:t>
            </a:r>
          </a:p>
        </p:txBody>
      </p:sp>
      <p:sp>
        <p:nvSpPr>
          <p:cNvPr name="TextBox 22" id="22"/>
          <p:cNvSpPr txBox="true"/>
          <p:nvPr/>
        </p:nvSpPr>
        <p:spPr>
          <a:xfrm rot="0">
            <a:off x="1028700" y="8869445"/>
            <a:ext cx="2278428" cy="365760"/>
          </a:xfrm>
          <a:prstGeom prst="rect">
            <a:avLst/>
          </a:prstGeom>
        </p:spPr>
        <p:txBody>
          <a:bodyPr anchor="t" rtlCol="false" tIns="0" lIns="0" bIns="0" rIns="0">
            <a:spAutoFit/>
          </a:bodyPr>
          <a:lstStyle/>
          <a:p>
            <a:pPr>
              <a:lnSpc>
                <a:spcPts val="2940"/>
              </a:lnSpc>
            </a:pPr>
            <a:r>
              <a:rPr lang="en-US" sz="2100">
                <a:solidFill>
                  <a:srgbClr val="000000"/>
                </a:solidFill>
                <a:latin typeface="Cardo Bold"/>
              </a:rPr>
              <a:t>COVA + CSLE</a:t>
            </a:r>
          </a:p>
        </p:txBody>
      </p:sp>
      <p:sp>
        <p:nvSpPr>
          <p:cNvPr name="TextBox 23" id="23"/>
          <p:cNvSpPr txBox="true"/>
          <p:nvPr/>
        </p:nvSpPr>
        <p:spPr>
          <a:xfrm rot="0">
            <a:off x="14981938" y="8869445"/>
            <a:ext cx="2278428" cy="365760"/>
          </a:xfrm>
          <a:prstGeom prst="rect">
            <a:avLst/>
          </a:prstGeom>
        </p:spPr>
        <p:txBody>
          <a:bodyPr anchor="t" rtlCol="false" tIns="0" lIns="0" bIns="0" rIns="0">
            <a:spAutoFit/>
          </a:bodyPr>
          <a:lstStyle/>
          <a:p>
            <a:pPr algn="r">
              <a:lnSpc>
                <a:spcPts val="2940"/>
              </a:lnSpc>
            </a:pPr>
            <a:r>
              <a:rPr lang="en-US" sz="2100">
                <a:solidFill>
                  <a:srgbClr val="000000"/>
                </a:solidFill>
                <a:latin typeface="Cardo Bold"/>
              </a:rPr>
              <a:t>14</a:t>
            </a:r>
          </a:p>
        </p:txBody>
      </p:sp>
      <p:sp>
        <p:nvSpPr>
          <p:cNvPr name="TextBox 24" id="24"/>
          <p:cNvSpPr txBox="true"/>
          <p:nvPr/>
        </p:nvSpPr>
        <p:spPr>
          <a:xfrm rot="0">
            <a:off x="1380791" y="4098298"/>
            <a:ext cx="5274044" cy="4171950"/>
          </a:xfrm>
          <a:prstGeom prst="rect">
            <a:avLst/>
          </a:prstGeom>
        </p:spPr>
        <p:txBody>
          <a:bodyPr anchor="t" rtlCol="false" tIns="0" lIns="0" bIns="0" rIns="0">
            <a:spAutoFit/>
          </a:bodyPr>
          <a:lstStyle/>
          <a:p>
            <a:pPr>
              <a:lnSpc>
                <a:spcPts val="4199"/>
              </a:lnSpc>
            </a:pPr>
            <a:r>
              <a:rPr lang="en-US" sz="2999">
                <a:solidFill>
                  <a:srgbClr val="000000"/>
                </a:solidFill>
                <a:latin typeface="Cardo"/>
              </a:rPr>
              <a:t>As evidenced by my publication submission, I embrace the COVA approach to learning. </a:t>
            </a:r>
          </a:p>
          <a:p>
            <a:pPr>
              <a:lnSpc>
                <a:spcPts val="4199"/>
              </a:lnSpc>
            </a:pPr>
          </a:p>
          <a:p>
            <a:pPr>
              <a:lnSpc>
                <a:spcPts val="4199"/>
              </a:lnSpc>
            </a:pPr>
            <a:r>
              <a:rPr lang="en-US" sz="2999">
                <a:solidFill>
                  <a:srgbClr val="000000"/>
                </a:solidFill>
                <a:latin typeface="Cardo"/>
              </a:rPr>
              <a:t>I openly invite others to consider that CSLE humanizes the advising relationship through technology. </a:t>
            </a:r>
          </a:p>
        </p:txBody>
      </p:sp>
      <p:sp>
        <p:nvSpPr>
          <p:cNvPr name="TextBox 25" id="25"/>
          <p:cNvSpPr txBox="true"/>
          <p:nvPr/>
        </p:nvSpPr>
        <p:spPr>
          <a:xfrm rot="0">
            <a:off x="1380791" y="3316336"/>
            <a:ext cx="5274044" cy="521215"/>
          </a:xfrm>
          <a:prstGeom prst="rect">
            <a:avLst/>
          </a:prstGeom>
        </p:spPr>
        <p:txBody>
          <a:bodyPr anchor="t" rtlCol="false" tIns="0" lIns="0" bIns="0" rIns="0">
            <a:spAutoFit/>
          </a:bodyPr>
          <a:lstStyle/>
          <a:p>
            <a:pPr algn="ctr">
              <a:lnSpc>
                <a:spcPts val="4346"/>
              </a:lnSpc>
            </a:pPr>
            <a:r>
              <a:rPr lang="en-US" sz="3104">
                <a:solidFill>
                  <a:srgbClr val="000000"/>
                </a:solidFill>
                <a:latin typeface="Cardo Bold"/>
              </a:rPr>
              <a:t>Advising Innovation</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D0E3F8"/>
        </a:solidFill>
      </p:bgPr>
    </p:bg>
    <p:spTree>
      <p:nvGrpSpPr>
        <p:cNvPr id="1" name=""/>
        <p:cNvGrpSpPr/>
        <p:nvPr/>
      </p:nvGrpSpPr>
      <p:grpSpPr>
        <a:xfrm>
          <a:off x="0" y="0"/>
          <a:ext cx="0" cy="0"/>
          <a:chOff x="0" y="0"/>
          <a:chExt cx="0" cy="0"/>
        </a:xfrm>
      </p:grpSpPr>
      <p:grpSp>
        <p:nvGrpSpPr>
          <p:cNvPr name="Group 2" id="2"/>
          <p:cNvGrpSpPr/>
          <p:nvPr/>
        </p:nvGrpSpPr>
        <p:grpSpPr>
          <a:xfrm rot="0">
            <a:off x="463308" y="561652"/>
            <a:ext cx="17361385" cy="9163696"/>
            <a:chOff x="0" y="0"/>
            <a:chExt cx="4572546" cy="2413484"/>
          </a:xfrm>
        </p:grpSpPr>
        <p:sp>
          <p:nvSpPr>
            <p:cNvPr name="Freeform 3" id="3"/>
            <p:cNvSpPr/>
            <p:nvPr/>
          </p:nvSpPr>
          <p:spPr>
            <a:xfrm flipH="false" flipV="false" rot="0">
              <a:off x="0" y="0"/>
              <a:ext cx="4572546" cy="2413484"/>
            </a:xfrm>
            <a:custGeom>
              <a:avLst/>
              <a:gdLst/>
              <a:ahLst/>
              <a:cxnLst/>
              <a:rect r="r" b="b" t="t" l="l"/>
              <a:pathLst>
                <a:path h="2413484" w="4572546">
                  <a:moveTo>
                    <a:pt x="8027" y="0"/>
                  </a:moveTo>
                  <a:lnTo>
                    <a:pt x="4564519" y="0"/>
                  </a:lnTo>
                  <a:cubicBezTo>
                    <a:pt x="4566648" y="0"/>
                    <a:pt x="4568689" y="846"/>
                    <a:pt x="4570195" y="2351"/>
                  </a:cubicBezTo>
                  <a:cubicBezTo>
                    <a:pt x="4571700" y="3856"/>
                    <a:pt x="4572546" y="5898"/>
                    <a:pt x="4572546" y="8027"/>
                  </a:cubicBezTo>
                  <a:lnTo>
                    <a:pt x="4572546" y="2405457"/>
                  </a:lnTo>
                  <a:cubicBezTo>
                    <a:pt x="4572546" y="2407586"/>
                    <a:pt x="4571700" y="2409628"/>
                    <a:pt x="4570195" y="2411133"/>
                  </a:cubicBezTo>
                  <a:cubicBezTo>
                    <a:pt x="4568689" y="2412638"/>
                    <a:pt x="4566648" y="2413484"/>
                    <a:pt x="4564519" y="2413484"/>
                  </a:cubicBezTo>
                  <a:lnTo>
                    <a:pt x="8027" y="2413484"/>
                  </a:lnTo>
                  <a:cubicBezTo>
                    <a:pt x="5898" y="2413484"/>
                    <a:pt x="3856" y="2412638"/>
                    <a:pt x="2351" y="2411133"/>
                  </a:cubicBezTo>
                  <a:cubicBezTo>
                    <a:pt x="846" y="2409628"/>
                    <a:pt x="0" y="2407586"/>
                    <a:pt x="0" y="2405457"/>
                  </a:cubicBezTo>
                  <a:lnTo>
                    <a:pt x="0" y="8027"/>
                  </a:lnTo>
                  <a:cubicBezTo>
                    <a:pt x="0" y="5898"/>
                    <a:pt x="846" y="3856"/>
                    <a:pt x="2351" y="2351"/>
                  </a:cubicBezTo>
                  <a:cubicBezTo>
                    <a:pt x="3856" y="846"/>
                    <a:pt x="5898" y="0"/>
                    <a:pt x="8027" y="0"/>
                  </a:cubicBezTo>
                  <a:close/>
                </a:path>
              </a:pathLst>
            </a:custGeom>
            <a:solidFill>
              <a:srgbClr val="E9F7FF"/>
            </a:solidFill>
            <a:ln w="38100" cap="sq">
              <a:solidFill>
                <a:srgbClr val="5B93DD"/>
              </a:solidFill>
              <a:prstDash val="solid"/>
              <a:miter/>
            </a:ln>
          </p:spPr>
        </p:sp>
        <p:sp>
          <p:nvSpPr>
            <p:cNvPr name="TextBox 4" id="4"/>
            <p:cNvSpPr txBox="true"/>
            <p:nvPr/>
          </p:nvSpPr>
          <p:spPr>
            <a:xfrm>
              <a:off x="0" y="-38100"/>
              <a:ext cx="4572546" cy="2451584"/>
            </a:xfrm>
            <a:prstGeom prst="rect">
              <a:avLst/>
            </a:prstGeom>
          </p:spPr>
          <p:txBody>
            <a:bodyPr anchor="ctr" rtlCol="false" tIns="50800" lIns="50800" bIns="50800" rIns="50800"/>
            <a:lstStyle/>
            <a:p>
              <a:pPr algn="ctr">
                <a:lnSpc>
                  <a:spcPts val="2659"/>
                </a:lnSpc>
                <a:spcBef>
                  <a:spcPct val="0"/>
                </a:spcBef>
              </a:pPr>
            </a:p>
          </p:txBody>
        </p:sp>
      </p:grpSp>
      <p:grpSp>
        <p:nvGrpSpPr>
          <p:cNvPr name="Group 5" id="5"/>
          <p:cNvGrpSpPr/>
          <p:nvPr/>
        </p:nvGrpSpPr>
        <p:grpSpPr>
          <a:xfrm rot="0">
            <a:off x="-259610" y="1422019"/>
            <a:ext cx="18807221" cy="1067442"/>
            <a:chOff x="0" y="0"/>
            <a:chExt cx="4953342" cy="281137"/>
          </a:xfrm>
        </p:grpSpPr>
        <p:sp>
          <p:nvSpPr>
            <p:cNvPr name="Freeform 6" id="6"/>
            <p:cNvSpPr/>
            <p:nvPr/>
          </p:nvSpPr>
          <p:spPr>
            <a:xfrm flipH="false" flipV="false" rot="0">
              <a:off x="0" y="0"/>
              <a:ext cx="4953342" cy="281137"/>
            </a:xfrm>
            <a:custGeom>
              <a:avLst/>
              <a:gdLst/>
              <a:ahLst/>
              <a:cxnLst/>
              <a:rect r="r" b="b" t="t" l="l"/>
              <a:pathLst>
                <a:path h="281137" w="4953342">
                  <a:moveTo>
                    <a:pt x="7410" y="0"/>
                  </a:moveTo>
                  <a:lnTo>
                    <a:pt x="4945933" y="0"/>
                  </a:lnTo>
                  <a:cubicBezTo>
                    <a:pt x="4947898" y="0"/>
                    <a:pt x="4949782" y="781"/>
                    <a:pt x="4951172" y="2170"/>
                  </a:cubicBezTo>
                  <a:cubicBezTo>
                    <a:pt x="4952562" y="3560"/>
                    <a:pt x="4953342" y="5444"/>
                    <a:pt x="4953342" y="7410"/>
                  </a:cubicBezTo>
                  <a:lnTo>
                    <a:pt x="4953342" y="273727"/>
                  </a:lnTo>
                  <a:cubicBezTo>
                    <a:pt x="4953342" y="275693"/>
                    <a:pt x="4952562" y="277577"/>
                    <a:pt x="4951172" y="278967"/>
                  </a:cubicBezTo>
                  <a:cubicBezTo>
                    <a:pt x="4949782" y="280356"/>
                    <a:pt x="4947898" y="281137"/>
                    <a:pt x="4945933" y="281137"/>
                  </a:cubicBezTo>
                  <a:lnTo>
                    <a:pt x="7410" y="281137"/>
                  </a:lnTo>
                  <a:cubicBezTo>
                    <a:pt x="5444" y="281137"/>
                    <a:pt x="3560" y="280356"/>
                    <a:pt x="2170" y="278967"/>
                  </a:cubicBezTo>
                  <a:cubicBezTo>
                    <a:pt x="781" y="277577"/>
                    <a:pt x="0" y="275693"/>
                    <a:pt x="0" y="273727"/>
                  </a:cubicBezTo>
                  <a:lnTo>
                    <a:pt x="0" y="7410"/>
                  </a:lnTo>
                  <a:cubicBezTo>
                    <a:pt x="0" y="5444"/>
                    <a:pt x="781" y="3560"/>
                    <a:pt x="2170" y="2170"/>
                  </a:cubicBezTo>
                  <a:cubicBezTo>
                    <a:pt x="3560" y="781"/>
                    <a:pt x="5444" y="0"/>
                    <a:pt x="7410" y="0"/>
                  </a:cubicBezTo>
                  <a:close/>
                </a:path>
              </a:pathLst>
            </a:custGeom>
            <a:solidFill>
              <a:srgbClr val="FFFFFF"/>
            </a:solidFill>
            <a:ln w="38100" cap="sq">
              <a:solidFill>
                <a:srgbClr val="78DBAE"/>
              </a:solidFill>
              <a:prstDash val="solid"/>
              <a:miter/>
            </a:ln>
          </p:spPr>
        </p:sp>
        <p:sp>
          <p:nvSpPr>
            <p:cNvPr name="TextBox 7" id="7"/>
            <p:cNvSpPr txBox="true"/>
            <p:nvPr/>
          </p:nvSpPr>
          <p:spPr>
            <a:xfrm>
              <a:off x="0" y="-38100"/>
              <a:ext cx="4953342" cy="319237"/>
            </a:xfrm>
            <a:prstGeom prst="rect">
              <a:avLst/>
            </a:prstGeom>
          </p:spPr>
          <p:txBody>
            <a:bodyPr anchor="ctr" rtlCol="false" tIns="50800" lIns="50800" bIns="50800" rIns="50800"/>
            <a:lstStyle/>
            <a:p>
              <a:pPr algn="ctr">
                <a:lnSpc>
                  <a:spcPts val="2659"/>
                </a:lnSpc>
                <a:spcBef>
                  <a:spcPct val="0"/>
                </a:spcBef>
              </a:pPr>
            </a:p>
          </p:txBody>
        </p:sp>
      </p:grpSp>
      <p:grpSp>
        <p:nvGrpSpPr>
          <p:cNvPr name="Group 8" id="8"/>
          <p:cNvGrpSpPr/>
          <p:nvPr/>
        </p:nvGrpSpPr>
        <p:grpSpPr>
          <a:xfrm rot="0">
            <a:off x="-2408957" y="8659759"/>
            <a:ext cx="21884247" cy="842281"/>
            <a:chOff x="0" y="0"/>
            <a:chExt cx="5763752" cy="221835"/>
          </a:xfrm>
        </p:grpSpPr>
        <p:sp>
          <p:nvSpPr>
            <p:cNvPr name="Freeform 9" id="9"/>
            <p:cNvSpPr/>
            <p:nvPr/>
          </p:nvSpPr>
          <p:spPr>
            <a:xfrm flipH="false" flipV="false" rot="0">
              <a:off x="0" y="0"/>
              <a:ext cx="5763752" cy="221835"/>
            </a:xfrm>
            <a:custGeom>
              <a:avLst/>
              <a:gdLst/>
              <a:ahLst/>
              <a:cxnLst/>
              <a:rect r="r" b="b" t="t" l="l"/>
              <a:pathLst>
                <a:path h="221835" w="5763752">
                  <a:moveTo>
                    <a:pt x="6368" y="0"/>
                  </a:moveTo>
                  <a:lnTo>
                    <a:pt x="5757385" y="0"/>
                  </a:lnTo>
                  <a:cubicBezTo>
                    <a:pt x="5760901" y="0"/>
                    <a:pt x="5763752" y="2851"/>
                    <a:pt x="5763752" y="6368"/>
                  </a:cubicBezTo>
                  <a:lnTo>
                    <a:pt x="5763752" y="215468"/>
                  </a:lnTo>
                  <a:cubicBezTo>
                    <a:pt x="5763752" y="217156"/>
                    <a:pt x="5763082" y="218776"/>
                    <a:pt x="5761887" y="219970"/>
                  </a:cubicBezTo>
                  <a:cubicBezTo>
                    <a:pt x="5760693" y="221164"/>
                    <a:pt x="5759074" y="221835"/>
                    <a:pt x="5757385" y="221835"/>
                  </a:cubicBezTo>
                  <a:lnTo>
                    <a:pt x="6368" y="221835"/>
                  </a:lnTo>
                  <a:cubicBezTo>
                    <a:pt x="2851" y="221835"/>
                    <a:pt x="0" y="218984"/>
                    <a:pt x="0" y="215468"/>
                  </a:cubicBezTo>
                  <a:lnTo>
                    <a:pt x="0" y="6368"/>
                  </a:lnTo>
                  <a:cubicBezTo>
                    <a:pt x="0" y="2851"/>
                    <a:pt x="2851" y="0"/>
                    <a:pt x="6368" y="0"/>
                  </a:cubicBezTo>
                  <a:close/>
                </a:path>
              </a:pathLst>
            </a:custGeom>
            <a:solidFill>
              <a:srgbClr val="FFFFFF"/>
            </a:solidFill>
            <a:ln w="38100" cap="sq">
              <a:solidFill>
                <a:srgbClr val="64CFF1"/>
              </a:solidFill>
              <a:prstDash val="solid"/>
              <a:miter/>
            </a:ln>
          </p:spPr>
        </p:sp>
        <p:sp>
          <p:nvSpPr>
            <p:cNvPr name="TextBox 10" id="10"/>
            <p:cNvSpPr txBox="true"/>
            <p:nvPr/>
          </p:nvSpPr>
          <p:spPr>
            <a:xfrm>
              <a:off x="0" y="-38100"/>
              <a:ext cx="5763752" cy="259935"/>
            </a:xfrm>
            <a:prstGeom prst="rect">
              <a:avLst/>
            </a:prstGeom>
          </p:spPr>
          <p:txBody>
            <a:bodyPr anchor="ctr" rtlCol="false" tIns="50800" lIns="50800" bIns="50800" rIns="50800"/>
            <a:lstStyle/>
            <a:p>
              <a:pPr algn="ctr">
                <a:lnSpc>
                  <a:spcPts val="2659"/>
                </a:lnSpc>
                <a:spcBef>
                  <a:spcPct val="0"/>
                </a:spcBef>
              </a:pPr>
            </a:p>
          </p:txBody>
        </p:sp>
      </p:grpSp>
      <p:sp>
        <p:nvSpPr>
          <p:cNvPr name="Freeform 11" id="11"/>
          <p:cNvSpPr/>
          <p:nvPr/>
        </p:nvSpPr>
        <p:spPr>
          <a:xfrm flipH="false" flipV="false" rot="0">
            <a:off x="5312016" y="2587917"/>
            <a:ext cx="7663968" cy="5973387"/>
          </a:xfrm>
          <a:custGeom>
            <a:avLst/>
            <a:gdLst/>
            <a:ahLst/>
            <a:cxnLst/>
            <a:rect r="r" b="b" t="t" l="l"/>
            <a:pathLst>
              <a:path h="5973387" w="7663968">
                <a:moveTo>
                  <a:pt x="0" y="0"/>
                </a:moveTo>
                <a:lnTo>
                  <a:pt x="7663968" y="0"/>
                </a:lnTo>
                <a:lnTo>
                  <a:pt x="7663968" y="5973387"/>
                </a:lnTo>
                <a:lnTo>
                  <a:pt x="0" y="5973387"/>
                </a:lnTo>
                <a:lnTo>
                  <a:pt x="0" y="0"/>
                </a:lnTo>
                <a:close/>
              </a:path>
            </a:pathLst>
          </a:custGeom>
          <a:blipFill>
            <a:blip r:embed="rId2"/>
            <a:stretch>
              <a:fillRect l="0" t="0" r="0" b="0"/>
            </a:stretch>
          </a:blipFill>
          <a:ln w="38100" cap="sq">
            <a:solidFill>
              <a:srgbClr val="000000"/>
            </a:solidFill>
            <a:prstDash val="solid"/>
            <a:miter/>
          </a:ln>
        </p:spPr>
      </p:sp>
      <p:sp>
        <p:nvSpPr>
          <p:cNvPr name="TextBox 12" id="12"/>
          <p:cNvSpPr txBox="true"/>
          <p:nvPr/>
        </p:nvSpPr>
        <p:spPr>
          <a:xfrm rot="0">
            <a:off x="463308" y="1435040"/>
            <a:ext cx="17361385" cy="936625"/>
          </a:xfrm>
          <a:prstGeom prst="rect">
            <a:avLst/>
          </a:prstGeom>
        </p:spPr>
        <p:txBody>
          <a:bodyPr anchor="t" rtlCol="false" tIns="0" lIns="0" bIns="0" rIns="0">
            <a:spAutoFit/>
          </a:bodyPr>
          <a:lstStyle/>
          <a:p>
            <a:pPr algn="ctr">
              <a:lnSpc>
                <a:spcPts val="7700"/>
              </a:lnSpc>
            </a:pPr>
            <a:r>
              <a:rPr lang="en-US" sz="5500">
                <a:solidFill>
                  <a:srgbClr val="000000"/>
                </a:solidFill>
                <a:latin typeface="Cinzel"/>
              </a:rPr>
              <a:t>Join the Advising revolution</a:t>
            </a:r>
          </a:p>
        </p:txBody>
      </p:sp>
      <p:sp>
        <p:nvSpPr>
          <p:cNvPr name="TextBox 13" id="13"/>
          <p:cNvSpPr txBox="true"/>
          <p:nvPr/>
        </p:nvSpPr>
        <p:spPr>
          <a:xfrm rot="0">
            <a:off x="14981938" y="8874207"/>
            <a:ext cx="2278428" cy="365760"/>
          </a:xfrm>
          <a:prstGeom prst="rect">
            <a:avLst/>
          </a:prstGeom>
        </p:spPr>
        <p:txBody>
          <a:bodyPr anchor="t" rtlCol="false" tIns="0" lIns="0" bIns="0" rIns="0">
            <a:spAutoFit/>
          </a:bodyPr>
          <a:lstStyle/>
          <a:p>
            <a:pPr algn="r">
              <a:lnSpc>
                <a:spcPts val="2940"/>
              </a:lnSpc>
            </a:pPr>
            <a:r>
              <a:rPr lang="en-US" sz="2100">
                <a:solidFill>
                  <a:srgbClr val="000000"/>
                </a:solidFill>
                <a:latin typeface="Cardo Bold"/>
              </a:rPr>
              <a:t>15</a:t>
            </a:r>
          </a:p>
        </p:txBody>
      </p:sp>
      <p:sp>
        <p:nvSpPr>
          <p:cNvPr name="TextBox 14" id="14"/>
          <p:cNvSpPr txBox="true"/>
          <p:nvPr/>
        </p:nvSpPr>
        <p:spPr>
          <a:xfrm rot="0">
            <a:off x="7221127" y="8757367"/>
            <a:ext cx="3280353" cy="580390"/>
          </a:xfrm>
          <a:prstGeom prst="rect">
            <a:avLst/>
          </a:prstGeom>
        </p:spPr>
        <p:txBody>
          <a:bodyPr anchor="t" rtlCol="false" tIns="0" lIns="0" bIns="0" rIns="0">
            <a:spAutoFit/>
          </a:bodyPr>
          <a:lstStyle/>
          <a:p>
            <a:pPr algn="ctr">
              <a:lnSpc>
                <a:spcPts val="4759"/>
              </a:lnSpc>
            </a:pPr>
            <a:r>
              <a:rPr lang="en-US" sz="3399">
                <a:solidFill>
                  <a:srgbClr val="000000"/>
                </a:solidFill>
                <a:latin typeface="Cardo Bold"/>
                <a:hlinkClick r:id="rId3" tooltip="https://advising.blog"/>
              </a:rPr>
              <a:t>advising.blog</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solidFill>
          <a:srgbClr val="D0E3F8"/>
        </a:solidFill>
      </p:bgPr>
    </p:bg>
    <p:spTree>
      <p:nvGrpSpPr>
        <p:cNvPr id="1" name=""/>
        <p:cNvGrpSpPr/>
        <p:nvPr/>
      </p:nvGrpSpPr>
      <p:grpSpPr>
        <a:xfrm>
          <a:off x="0" y="0"/>
          <a:ext cx="0" cy="0"/>
          <a:chOff x="0" y="0"/>
          <a:chExt cx="0" cy="0"/>
        </a:xfrm>
      </p:grpSpPr>
      <p:grpSp>
        <p:nvGrpSpPr>
          <p:cNvPr name="Group 2" id="2"/>
          <p:cNvGrpSpPr/>
          <p:nvPr/>
        </p:nvGrpSpPr>
        <p:grpSpPr>
          <a:xfrm rot="0">
            <a:off x="463308" y="561652"/>
            <a:ext cx="17361385" cy="9163696"/>
            <a:chOff x="0" y="0"/>
            <a:chExt cx="4572546" cy="2413484"/>
          </a:xfrm>
        </p:grpSpPr>
        <p:sp>
          <p:nvSpPr>
            <p:cNvPr name="Freeform 3" id="3"/>
            <p:cNvSpPr/>
            <p:nvPr/>
          </p:nvSpPr>
          <p:spPr>
            <a:xfrm flipH="false" flipV="false" rot="0">
              <a:off x="0" y="0"/>
              <a:ext cx="4572546" cy="2413484"/>
            </a:xfrm>
            <a:custGeom>
              <a:avLst/>
              <a:gdLst/>
              <a:ahLst/>
              <a:cxnLst/>
              <a:rect r="r" b="b" t="t" l="l"/>
              <a:pathLst>
                <a:path h="2413484" w="4572546">
                  <a:moveTo>
                    <a:pt x="8027" y="0"/>
                  </a:moveTo>
                  <a:lnTo>
                    <a:pt x="4564519" y="0"/>
                  </a:lnTo>
                  <a:cubicBezTo>
                    <a:pt x="4566648" y="0"/>
                    <a:pt x="4568689" y="846"/>
                    <a:pt x="4570195" y="2351"/>
                  </a:cubicBezTo>
                  <a:cubicBezTo>
                    <a:pt x="4571700" y="3856"/>
                    <a:pt x="4572546" y="5898"/>
                    <a:pt x="4572546" y="8027"/>
                  </a:cubicBezTo>
                  <a:lnTo>
                    <a:pt x="4572546" y="2405457"/>
                  </a:lnTo>
                  <a:cubicBezTo>
                    <a:pt x="4572546" y="2407586"/>
                    <a:pt x="4571700" y="2409628"/>
                    <a:pt x="4570195" y="2411133"/>
                  </a:cubicBezTo>
                  <a:cubicBezTo>
                    <a:pt x="4568689" y="2412638"/>
                    <a:pt x="4566648" y="2413484"/>
                    <a:pt x="4564519" y="2413484"/>
                  </a:cubicBezTo>
                  <a:lnTo>
                    <a:pt x="8027" y="2413484"/>
                  </a:lnTo>
                  <a:cubicBezTo>
                    <a:pt x="5898" y="2413484"/>
                    <a:pt x="3856" y="2412638"/>
                    <a:pt x="2351" y="2411133"/>
                  </a:cubicBezTo>
                  <a:cubicBezTo>
                    <a:pt x="846" y="2409628"/>
                    <a:pt x="0" y="2407586"/>
                    <a:pt x="0" y="2405457"/>
                  </a:cubicBezTo>
                  <a:lnTo>
                    <a:pt x="0" y="8027"/>
                  </a:lnTo>
                  <a:cubicBezTo>
                    <a:pt x="0" y="5898"/>
                    <a:pt x="846" y="3856"/>
                    <a:pt x="2351" y="2351"/>
                  </a:cubicBezTo>
                  <a:cubicBezTo>
                    <a:pt x="3856" y="846"/>
                    <a:pt x="5898" y="0"/>
                    <a:pt x="8027" y="0"/>
                  </a:cubicBezTo>
                  <a:close/>
                </a:path>
              </a:pathLst>
            </a:custGeom>
            <a:solidFill>
              <a:srgbClr val="E9F7FF"/>
            </a:solidFill>
            <a:ln w="38100" cap="sq">
              <a:solidFill>
                <a:srgbClr val="5B93DD"/>
              </a:solidFill>
              <a:prstDash val="solid"/>
              <a:miter/>
            </a:ln>
          </p:spPr>
        </p:sp>
        <p:sp>
          <p:nvSpPr>
            <p:cNvPr name="TextBox 4" id="4"/>
            <p:cNvSpPr txBox="true"/>
            <p:nvPr/>
          </p:nvSpPr>
          <p:spPr>
            <a:xfrm>
              <a:off x="0" y="-38100"/>
              <a:ext cx="4572546" cy="2451584"/>
            </a:xfrm>
            <a:prstGeom prst="rect">
              <a:avLst/>
            </a:prstGeom>
          </p:spPr>
          <p:txBody>
            <a:bodyPr anchor="ctr" rtlCol="false" tIns="50800" lIns="50800" bIns="50800" rIns="50800"/>
            <a:lstStyle/>
            <a:p>
              <a:pPr algn="ctr">
                <a:lnSpc>
                  <a:spcPts val="2659"/>
                </a:lnSpc>
                <a:spcBef>
                  <a:spcPct val="0"/>
                </a:spcBef>
              </a:pPr>
            </a:p>
          </p:txBody>
        </p:sp>
      </p:grpSp>
      <p:grpSp>
        <p:nvGrpSpPr>
          <p:cNvPr name="Group 5" id="5"/>
          <p:cNvGrpSpPr/>
          <p:nvPr/>
        </p:nvGrpSpPr>
        <p:grpSpPr>
          <a:xfrm rot="0">
            <a:off x="2413792" y="1675160"/>
            <a:ext cx="13460416" cy="6591318"/>
            <a:chOff x="0" y="0"/>
            <a:chExt cx="3545130" cy="1735985"/>
          </a:xfrm>
        </p:grpSpPr>
        <p:sp>
          <p:nvSpPr>
            <p:cNvPr name="Freeform 6" id="6"/>
            <p:cNvSpPr/>
            <p:nvPr/>
          </p:nvSpPr>
          <p:spPr>
            <a:xfrm flipH="false" flipV="false" rot="0">
              <a:off x="0" y="0"/>
              <a:ext cx="3545130" cy="1735985"/>
            </a:xfrm>
            <a:custGeom>
              <a:avLst/>
              <a:gdLst/>
              <a:ahLst/>
              <a:cxnLst/>
              <a:rect r="r" b="b" t="t" l="l"/>
              <a:pathLst>
                <a:path h="1735985" w="3545130">
                  <a:moveTo>
                    <a:pt x="10353" y="0"/>
                  </a:moveTo>
                  <a:lnTo>
                    <a:pt x="3534777" y="0"/>
                  </a:lnTo>
                  <a:cubicBezTo>
                    <a:pt x="3540495" y="0"/>
                    <a:pt x="3545130" y="4635"/>
                    <a:pt x="3545130" y="10353"/>
                  </a:cubicBezTo>
                  <a:lnTo>
                    <a:pt x="3545130" y="1725632"/>
                  </a:lnTo>
                  <a:cubicBezTo>
                    <a:pt x="3545130" y="1728378"/>
                    <a:pt x="3544039" y="1731011"/>
                    <a:pt x="3542098" y="1732953"/>
                  </a:cubicBezTo>
                  <a:cubicBezTo>
                    <a:pt x="3540156" y="1734894"/>
                    <a:pt x="3537523" y="1735985"/>
                    <a:pt x="3534777" y="1735985"/>
                  </a:cubicBezTo>
                  <a:lnTo>
                    <a:pt x="10353" y="1735985"/>
                  </a:lnTo>
                  <a:cubicBezTo>
                    <a:pt x="7607" y="1735985"/>
                    <a:pt x="4974" y="1734894"/>
                    <a:pt x="3032" y="1732953"/>
                  </a:cubicBezTo>
                  <a:cubicBezTo>
                    <a:pt x="1091" y="1731011"/>
                    <a:pt x="0" y="1728378"/>
                    <a:pt x="0" y="1725632"/>
                  </a:cubicBezTo>
                  <a:lnTo>
                    <a:pt x="0" y="10353"/>
                  </a:lnTo>
                  <a:cubicBezTo>
                    <a:pt x="0" y="7607"/>
                    <a:pt x="1091" y="4974"/>
                    <a:pt x="3032" y="3032"/>
                  </a:cubicBezTo>
                  <a:cubicBezTo>
                    <a:pt x="4974" y="1091"/>
                    <a:pt x="7607" y="0"/>
                    <a:pt x="10353" y="0"/>
                  </a:cubicBezTo>
                  <a:close/>
                </a:path>
              </a:pathLst>
            </a:custGeom>
            <a:solidFill>
              <a:srgbClr val="FFFFFF"/>
            </a:solidFill>
            <a:ln w="38100" cap="sq">
              <a:solidFill>
                <a:srgbClr val="5B93DD"/>
              </a:solidFill>
              <a:prstDash val="solid"/>
              <a:miter/>
            </a:ln>
          </p:spPr>
        </p:sp>
        <p:sp>
          <p:nvSpPr>
            <p:cNvPr name="TextBox 7" id="7"/>
            <p:cNvSpPr txBox="true"/>
            <p:nvPr/>
          </p:nvSpPr>
          <p:spPr>
            <a:xfrm>
              <a:off x="0" y="-38100"/>
              <a:ext cx="3545130" cy="1774085"/>
            </a:xfrm>
            <a:prstGeom prst="rect">
              <a:avLst/>
            </a:prstGeom>
          </p:spPr>
          <p:txBody>
            <a:bodyPr anchor="ctr" rtlCol="false" tIns="50800" lIns="50800" bIns="50800" rIns="50800"/>
            <a:lstStyle/>
            <a:p>
              <a:pPr algn="ctr">
                <a:lnSpc>
                  <a:spcPts val="2659"/>
                </a:lnSpc>
                <a:spcBef>
                  <a:spcPct val="0"/>
                </a:spcBef>
              </a:pPr>
            </a:p>
          </p:txBody>
        </p:sp>
      </p:grpSp>
      <p:sp>
        <p:nvSpPr>
          <p:cNvPr name="Freeform 8" id="8"/>
          <p:cNvSpPr/>
          <p:nvPr/>
        </p:nvSpPr>
        <p:spPr>
          <a:xfrm flipH="false" flipV="false" rot="0">
            <a:off x="5486400" y="8780828"/>
            <a:ext cx="7315200" cy="319209"/>
          </a:xfrm>
          <a:custGeom>
            <a:avLst/>
            <a:gdLst/>
            <a:ahLst/>
            <a:cxnLst/>
            <a:rect r="r" b="b" t="t" l="l"/>
            <a:pathLst>
              <a:path h="319209" w="7315200">
                <a:moveTo>
                  <a:pt x="0" y="0"/>
                </a:moveTo>
                <a:lnTo>
                  <a:pt x="7315200" y="0"/>
                </a:lnTo>
                <a:lnTo>
                  <a:pt x="7315200" y="319209"/>
                </a:lnTo>
                <a:lnTo>
                  <a:pt x="0" y="31920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9" id="9"/>
          <p:cNvSpPr/>
          <p:nvPr/>
        </p:nvSpPr>
        <p:spPr>
          <a:xfrm flipH="false" flipV="false" rot="0">
            <a:off x="13048804" y="6660930"/>
            <a:ext cx="2825404" cy="586271"/>
          </a:xfrm>
          <a:custGeom>
            <a:avLst/>
            <a:gdLst/>
            <a:ahLst/>
            <a:cxnLst/>
            <a:rect r="r" b="b" t="t" l="l"/>
            <a:pathLst>
              <a:path h="586271" w="2825404">
                <a:moveTo>
                  <a:pt x="0" y="0"/>
                </a:moveTo>
                <a:lnTo>
                  <a:pt x="2825404" y="0"/>
                </a:lnTo>
                <a:lnTo>
                  <a:pt x="2825404" y="586271"/>
                </a:lnTo>
                <a:lnTo>
                  <a:pt x="0" y="58627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0" id="10"/>
          <p:cNvSpPr/>
          <p:nvPr/>
        </p:nvSpPr>
        <p:spPr>
          <a:xfrm flipH="false" flipV="false" rot="0">
            <a:off x="2413792" y="6660930"/>
            <a:ext cx="2825404" cy="586271"/>
          </a:xfrm>
          <a:custGeom>
            <a:avLst/>
            <a:gdLst/>
            <a:ahLst/>
            <a:cxnLst/>
            <a:rect r="r" b="b" t="t" l="l"/>
            <a:pathLst>
              <a:path h="586271" w="2825404">
                <a:moveTo>
                  <a:pt x="0" y="0"/>
                </a:moveTo>
                <a:lnTo>
                  <a:pt x="2825404" y="0"/>
                </a:lnTo>
                <a:lnTo>
                  <a:pt x="2825404" y="586271"/>
                </a:lnTo>
                <a:lnTo>
                  <a:pt x="0" y="58627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1" id="11"/>
          <p:cNvSpPr txBox="true"/>
          <p:nvPr/>
        </p:nvSpPr>
        <p:spPr>
          <a:xfrm rot="0">
            <a:off x="5486400" y="6638788"/>
            <a:ext cx="7315200" cy="563880"/>
          </a:xfrm>
          <a:prstGeom prst="rect">
            <a:avLst/>
          </a:prstGeom>
        </p:spPr>
        <p:txBody>
          <a:bodyPr anchor="t" rtlCol="false" tIns="0" lIns="0" bIns="0" rIns="0">
            <a:spAutoFit/>
          </a:bodyPr>
          <a:lstStyle/>
          <a:p>
            <a:pPr algn="ctr">
              <a:lnSpc>
                <a:spcPts val="4620"/>
              </a:lnSpc>
            </a:pPr>
            <a:r>
              <a:rPr lang="en-US" sz="3300">
                <a:solidFill>
                  <a:srgbClr val="5B93DD"/>
                </a:solidFill>
                <a:latin typeface="Cardo Bold"/>
              </a:rPr>
              <a:t>The Advisor That Cares | Dawn Short</a:t>
            </a:r>
          </a:p>
        </p:txBody>
      </p:sp>
      <p:sp>
        <p:nvSpPr>
          <p:cNvPr name="TextBox 12" id="12"/>
          <p:cNvSpPr txBox="true"/>
          <p:nvPr/>
        </p:nvSpPr>
        <p:spPr>
          <a:xfrm rot="0">
            <a:off x="4596401" y="1864002"/>
            <a:ext cx="9095199" cy="521096"/>
          </a:xfrm>
          <a:prstGeom prst="rect">
            <a:avLst/>
          </a:prstGeom>
        </p:spPr>
        <p:txBody>
          <a:bodyPr anchor="t" rtlCol="false" tIns="0" lIns="0" bIns="0" rIns="0">
            <a:spAutoFit/>
          </a:bodyPr>
          <a:lstStyle/>
          <a:p>
            <a:pPr algn="ctr" marL="0" indent="0" lvl="0">
              <a:lnSpc>
                <a:spcPts val="4317"/>
              </a:lnSpc>
              <a:spcBef>
                <a:spcPct val="0"/>
              </a:spcBef>
            </a:pPr>
            <a:r>
              <a:rPr lang="en-US" sz="3083">
                <a:solidFill>
                  <a:srgbClr val="000000"/>
                </a:solidFill>
                <a:latin typeface="Cardo Bold"/>
              </a:rPr>
              <a:t>References</a:t>
            </a:r>
          </a:p>
        </p:txBody>
      </p:sp>
      <p:sp>
        <p:nvSpPr>
          <p:cNvPr name="TextBox 13" id="13"/>
          <p:cNvSpPr txBox="true"/>
          <p:nvPr/>
        </p:nvSpPr>
        <p:spPr>
          <a:xfrm rot="0">
            <a:off x="3544533" y="2670084"/>
            <a:ext cx="11198933" cy="3648710"/>
          </a:xfrm>
          <a:prstGeom prst="rect">
            <a:avLst/>
          </a:prstGeom>
        </p:spPr>
        <p:txBody>
          <a:bodyPr anchor="t" rtlCol="false" tIns="0" lIns="0" bIns="0" rIns="0">
            <a:spAutoFit/>
          </a:bodyPr>
          <a:lstStyle/>
          <a:p>
            <a:pPr>
              <a:lnSpc>
                <a:spcPts val="3640"/>
              </a:lnSpc>
            </a:pPr>
            <a:r>
              <a:rPr lang="en-US" sz="2600">
                <a:solidFill>
                  <a:srgbClr val="000000"/>
                </a:solidFill>
                <a:latin typeface="Cardo"/>
              </a:rPr>
              <a:t>Harapnuik, D. (2022, September 23). Using the learner’s mindset – how and why this works. It’s About Learning. https://www.harapnuik.org/?p=9279</a:t>
            </a:r>
          </a:p>
          <a:p>
            <a:pPr>
              <a:lnSpc>
                <a:spcPts val="3640"/>
              </a:lnSpc>
            </a:pPr>
          </a:p>
          <a:p>
            <a:pPr>
              <a:lnSpc>
                <a:spcPts val="3640"/>
              </a:lnSpc>
            </a:pPr>
            <a:r>
              <a:rPr lang="en-US" sz="2600">
                <a:solidFill>
                  <a:srgbClr val="000000"/>
                </a:solidFill>
                <a:latin typeface="Cardo"/>
              </a:rPr>
              <a:t>Harapnuik, D. (n.d.). Applied digital learning. It’s About Learning. https://www.harapnuik.org/?page_id=8517</a:t>
            </a:r>
          </a:p>
          <a:p>
            <a:pPr>
              <a:lnSpc>
                <a:spcPts val="3640"/>
              </a:lnSpc>
            </a:pPr>
          </a:p>
          <a:p>
            <a:pPr>
              <a:lnSpc>
                <a:spcPts val="3640"/>
              </a:lnSpc>
            </a:pPr>
            <a:r>
              <a:rPr lang="en-US" sz="2600">
                <a:solidFill>
                  <a:srgbClr val="000000"/>
                </a:solidFill>
                <a:latin typeface="Cardo"/>
              </a:rPr>
              <a:t>Harapnuik, D., Thibodeaux, T., &amp; Cummings, C. (2018). Choice, ownership, and voice through authentic learning. Creative Common License.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DAFyjvAIMA4</dc:identifier>
  <dcterms:modified xsi:type="dcterms:W3CDTF">2011-08-01T06:04:30Z</dcterms:modified>
  <cp:revision>1</cp:revision>
  <dc:title>Portfolio Presentation</dc:title>
</cp:coreProperties>
</file>